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7"/>
  </p:notesMasterIdLst>
  <p:handoutMasterIdLst>
    <p:handoutMasterId r:id="rId8"/>
  </p:handoutMasterIdLst>
  <p:sldIdLst>
    <p:sldId id="386" r:id="rId3"/>
    <p:sldId id="388" r:id="rId4"/>
    <p:sldId id="387" r:id="rId5"/>
    <p:sldId id="383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7">
          <p15:clr>
            <a:srgbClr val="A4A3A4"/>
          </p15:clr>
        </p15:guide>
        <p15:guide id="2" orient="horz" pos="2797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  <p15:guide id="5" pos="295">
          <p15:clr>
            <a:srgbClr val="A4A3A4"/>
          </p15:clr>
        </p15:guide>
        <p15:guide id="6" pos="5510">
          <p15:clr>
            <a:srgbClr val="A4A3A4"/>
          </p15:clr>
        </p15:guide>
        <p15:guide id="7" pos="4127">
          <p15:clr>
            <a:srgbClr val="A4A3A4"/>
          </p15:clr>
        </p15:guide>
        <p15:guide id="8" pos="3060">
          <p15:clr>
            <a:srgbClr val="A4A3A4"/>
          </p15:clr>
        </p15:guide>
        <p15:guide id="9" pos="1769">
          <p15:clr>
            <a:srgbClr val="A4A3A4"/>
          </p15:clr>
        </p15:guide>
        <p15:guide id="10" pos="1996">
          <p15:clr>
            <a:srgbClr val="A4A3A4"/>
          </p15:clr>
        </p15:guide>
        <p15:guide id="11" pos="3220">
          <p15:clr>
            <a:srgbClr val="A4A3A4"/>
          </p15:clr>
        </p15:guide>
        <p15:guide id="12" pos="3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7C80"/>
    <a:srgbClr val="F1F1F1"/>
    <a:srgbClr val="E3E3E3"/>
    <a:srgbClr val="D5D5D5"/>
    <a:srgbClr val="F1E0F3"/>
    <a:srgbClr val="E2C2E7"/>
    <a:srgbClr val="D4A3DA"/>
    <a:srgbClr val="C5FAD8"/>
    <a:srgbClr val="8BF5B1"/>
    <a:srgbClr val="FFD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5" autoAdjust="0"/>
    <p:restoredTop sz="92495" autoAdjust="0"/>
  </p:normalViewPr>
  <p:slideViewPr>
    <p:cSldViewPr snapToGrid="0" showGuides="1">
      <p:cViewPr varScale="1">
        <p:scale>
          <a:sx n="114" d="100"/>
          <a:sy n="114" d="100"/>
        </p:scale>
        <p:origin x="202" y="77"/>
      </p:cViewPr>
      <p:guideLst>
        <p:guide orient="horz" pos="487"/>
        <p:guide orient="horz" pos="2797"/>
        <p:guide orient="horz" pos="1620"/>
        <p:guide pos="2880"/>
        <p:guide pos="295"/>
        <p:guide pos="5510"/>
        <p:guide pos="4127"/>
        <p:guide pos="3060"/>
        <p:guide pos="1769"/>
        <p:guide pos="1996"/>
        <p:guide pos="3220"/>
        <p:guide pos="39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20.jpg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255297075525342E-2"/>
          <c:y val="0.22691226096737907"/>
          <c:w val="0.87851609611309089"/>
          <c:h val="0.6114022037567884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Foglio1!$B$1</c:f>
              <c:strCache>
                <c:ptCount val="1"/>
                <c:pt idx="0">
                  <c:v>Audience</c:v>
                </c:pt>
              </c:strCache>
            </c:strRef>
          </c:tx>
          <c:spPr>
            <a:solidFill>
              <a:srgbClr val="0080FF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Foglio1!$A$2:$A$5</c:f>
              <c:strCache>
                <c:ptCount val="4"/>
                <c:pt idx="0">
                  <c:v>Gironi</c:v>
                </c:pt>
                <c:pt idx="1">
                  <c:v>Quarti di finale</c:v>
                </c:pt>
                <c:pt idx="2">
                  <c:v>Semifinali</c:v>
                </c:pt>
                <c:pt idx="3">
                  <c:v>Finale</c:v>
                </c:pt>
              </c:strCache>
            </c:strRef>
          </c:cat>
          <c:val>
            <c:numRef>
              <c:f>Foglio1!$B$2:$B$5</c:f>
              <c:numCache>
                <c:formatCode>#,##0</c:formatCode>
                <c:ptCount val="4"/>
                <c:pt idx="0">
                  <c:v>7092281</c:v>
                </c:pt>
                <c:pt idx="1">
                  <c:v>11582037</c:v>
                </c:pt>
                <c:pt idx="2">
                  <c:v>16258271</c:v>
                </c:pt>
                <c:pt idx="3">
                  <c:v>22470306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87418920"/>
        <c:axId val="287419312"/>
      </c:barChart>
      <c:lineChart>
        <c:grouping val="standard"/>
        <c:varyColors val="0"/>
        <c:ser>
          <c:idx val="0"/>
          <c:order val="1"/>
          <c:tx>
            <c:strRef>
              <c:f>Foglio1!$C$1</c:f>
              <c:strCache>
                <c:ptCount val="1"/>
                <c:pt idx="0">
                  <c:v>Share</c:v>
                </c:pt>
              </c:strCache>
            </c:strRef>
          </c:tx>
          <c:spPr>
            <a:ln w="31750">
              <a:solidFill>
                <a:srgbClr val="FFC000"/>
              </a:solidFill>
            </a:ln>
          </c:spPr>
          <c:marker>
            <c:symbol val="circle"/>
            <c:size val="15"/>
            <c:spPr>
              <a:blipFill>
                <a:blip xmlns:r="http://schemas.openxmlformats.org/officeDocument/2006/relationships" r:embed="rId2"/>
                <a:stretch>
                  <a:fillRect/>
                </a:stretch>
              </a:blipFill>
              <a:ln w="19050">
                <a:noFill/>
              </a:ln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marker>
          <c:dLbls>
            <c:delete val="1"/>
          </c:dLbls>
          <c:cat>
            <c:strRef>
              <c:f>Foglio1!$A$2:$A$5</c:f>
              <c:strCache>
                <c:ptCount val="4"/>
                <c:pt idx="0">
                  <c:v>Gironi</c:v>
                </c:pt>
                <c:pt idx="1">
                  <c:v>Quarti di finale</c:v>
                </c:pt>
                <c:pt idx="2">
                  <c:v>Semifinali</c:v>
                </c:pt>
                <c:pt idx="3">
                  <c:v>Finale</c:v>
                </c:pt>
              </c:strCache>
            </c:strRef>
          </c:cat>
          <c:val>
            <c:numRef>
              <c:f>Foglio1!$C$2:$C$5</c:f>
              <c:numCache>
                <c:formatCode>#,##0.00</c:formatCode>
                <c:ptCount val="4"/>
                <c:pt idx="0">
                  <c:v>34.380000000000003</c:v>
                </c:pt>
                <c:pt idx="1">
                  <c:v>50.7</c:v>
                </c:pt>
                <c:pt idx="2">
                  <c:v>62.81</c:v>
                </c:pt>
                <c:pt idx="3">
                  <c:v>81.66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9781640"/>
        <c:axId val="287419704"/>
      </c:lineChart>
      <c:catAx>
        <c:axId val="28741892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>
                <a:solidFill>
                  <a:schemeClr val="accent1"/>
                </a:solidFill>
              </a:defRPr>
            </a:pPr>
            <a:endParaRPr lang="it-IT"/>
          </a:p>
        </c:txPr>
        <c:crossAx val="2874193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7419312"/>
        <c:scaling>
          <c:orientation val="minMax"/>
          <c:max val="25000000"/>
          <c:min val="0"/>
        </c:scaling>
        <c:delete val="0"/>
        <c:axPos val="l"/>
        <c:numFmt formatCode="#,##0" sourceLinked="1"/>
        <c:majorTickMark val="none"/>
        <c:minorTickMark val="none"/>
        <c:tickLblPos val="none"/>
        <c:spPr>
          <a:ln>
            <a:noFill/>
          </a:ln>
        </c:spPr>
        <c:txPr>
          <a:bodyPr/>
          <a:lstStyle/>
          <a:p>
            <a:pPr>
              <a:defRPr sz="600"/>
            </a:pPr>
            <a:endParaRPr lang="it-IT"/>
          </a:p>
        </c:txPr>
        <c:crossAx val="287418920"/>
        <c:crosses val="autoZero"/>
        <c:crossBetween val="between"/>
        <c:majorUnit val="5000000"/>
      </c:valAx>
      <c:valAx>
        <c:axId val="287419704"/>
        <c:scaling>
          <c:orientation val="minMax"/>
        </c:scaling>
        <c:delete val="0"/>
        <c:axPos val="r"/>
        <c:numFmt formatCode="#,##0" sourceLinked="0"/>
        <c:majorTickMark val="none"/>
        <c:minorTickMark val="none"/>
        <c:tickLblPos val="none"/>
        <c:spPr>
          <a:ln>
            <a:noFill/>
          </a:ln>
        </c:spPr>
        <c:crossAx val="359781640"/>
        <c:crosses val="max"/>
        <c:crossBetween val="between"/>
      </c:valAx>
      <c:catAx>
        <c:axId val="3597816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7419704"/>
        <c:crosses val="autoZero"/>
        <c:auto val="1"/>
        <c:lblAlgn val="ctr"/>
        <c:lblOffset val="100"/>
        <c:noMultiLvlLbl val="0"/>
      </c:catAx>
      <c:spPr>
        <a:noFill/>
        <a:ln w="12700">
          <a:noFill/>
        </a:ln>
      </c:spPr>
    </c:plotArea>
    <c:legend>
      <c:legendPos val="t"/>
      <c:legendEntry>
        <c:idx val="1"/>
        <c:txPr>
          <a:bodyPr/>
          <a:lstStyle/>
          <a:p>
            <a:pPr>
              <a:defRPr b="1">
                <a:solidFill>
                  <a:schemeClr val="accent1"/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2405752404250471"/>
          <c:y val="0"/>
          <c:w val="0.55027273326855386"/>
          <c:h val="0.12341733492990796"/>
        </c:manualLayout>
      </c:layout>
      <c:overlay val="0"/>
      <c:txPr>
        <a:bodyPr/>
        <a:lstStyle/>
        <a:p>
          <a:pPr>
            <a:defRPr b="1">
              <a:solidFill>
                <a:schemeClr val="accent1"/>
              </a:solidFill>
            </a:defRPr>
          </a:pPr>
          <a:endParaRPr lang="it-IT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>
          <a:latin typeface="HelveticaNeueLT W1G 45 Lt" panose="020B0403020202020204" pitchFamily="34" charset="0"/>
        </a:defRPr>
      </a:pPr>
      <a:endParaRPr lang="it-IT"/>
    </a:p>
  </c:txPr>
  <c:externalData r:id="rId3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0063F-FE2E-B14E-B2D3-450F96807D50}" type="datetimeFigureOut">
              <a:rPr lang="en-US" smtClean="0"/>
              <a:t>6/9/2016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3B91E-64DB-F548-9E10-CFEBA197601E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691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0B3A5-1CC5-4D9F-9D0C-8E9208992360}" type="datetimeFigureOut">
              <a:rPr lang="en-GB" smtClean="0"/>
              <a:t>09/06/2016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25EC4-4158-45AF-AE7E-F4A6912DEEAD}" type="slidenum">
              <a:rPr lang="en-GB" smtClean="0"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0622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oupM Logo Full Colour Blue Posi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29" y="4659982"/>
            <a:ext cx="1099751" cy="31508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68320" y="1420687"/>
            <a:ext cx="8207375" cy="2086300"/>
          </a:xfrm>
        </p:spPr>
        <p:txBody>
          <a:bodyPr anchor="ctr"/>
          <a:lstStyle>
            <a:lvl1pPr marL="474663" indent="-474663">
              <a:lnSpc>
                <a:spcPct val="90000"/>
              </a:lnSpc>
              <a:defRPr sz="54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Document title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321" y="4586108"/>
            <a:ext cx="6407943" cy="359707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LOCATION |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90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2FC3-9F4B-4697-9584-30DF2E817C79}" type="datetime1">
              <a:rPr lang="en-GB" smtClean="0"/>
              <a:t>09/06/2016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043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7" y="1132429"/>
            <a:ext cx="3923025" cy="33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/>
              <a:t>09/06/2016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52982" y="1132430"/>
            <a:ext cx="3922713" cy="33100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0" y="1132428"/>
            <a:ext cx="0" cy="3308461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GroupM Logo Full Colour Blue Posi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29" y="4659982"/>
            <a:ext cx="1099751" cy="315089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855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oupM Logo Full Colour Blue Nega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461" y="4659982"/>
            <a:ext cx="1108019" cy="3174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"/>
            <a:ext cx="9144000" cy="5143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7" y="1132427"/>
            <a:ext cx="3923025" cy="3308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/>
              <a:t>09/06/2016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52982" y="1132428"/>
            <a:ext cx="3922713" cy="33084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0" y="1132428"/>
            <a:ext cx="0" cy="330846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7228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7" y="1132429"/>
            <a:ext cx="2845113" cy="33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/>
              <a:t>09/06/2016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3"/>
          </p:nvPr>
        </p:nvSpPr>
        <p:spPr>
          <a:xfrm>
            <a:off x="3707905" y="1132428"/>
            <a:ext cx="4967784" cy="3308461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GB" dirty="0"/>
          </a:p>
        </p:txBody>
      </p:sp>
      <p:pic>
        <p:nvPicPr>
          <p:cNvPr id="13" name="Picture 12" descr="GroupM Logo Full Colour Blue Posi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29" y="4659982"/>
            <a:ext cx="1099751" cy="315089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085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7" y="1132429"/>
            <a:ext cx="2845113" cy="33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/>
              <a:t>09/06/2016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3707904" y="1132428"/>
            <a:ext cx="4967784" cy="3308461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GB" dirty="0"/>
          </a:p>
        </p:txBody>
      </p:sp>
      <p:pic>
        <p:nvPicPr>
          <p:cNvPr id="12" name="Picture 11" descr="GroupM Logo Full Colour Blue Posi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29" y="4659982"/>
            <a:ext cx="1099751" cy="315089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197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&amp; Pic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7" y="1132429"/>
            <a:ext cx="3923025" cy="33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/>
              <a:t>09/06/2016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1" y="4298097"/>
            <a:ext cx="4103688" cy="216073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0" y="1132426"/>
            <a:ext cx="0" cy="3093975"/>
          </a:xfrm>
          <a:prstGeom prst="line">
            <a:avLst/>
          </a:prstGeom>
          <a:ln w="12700">
            <a:solidFill>
              <a:schemeClr val="accent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52982" y="1132430"/>
            <a:ext cx="3922713" cy="2878647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pic>
        <p:nvPicPr>
          <p:cNvPr id="14" name="Picture 13" descr="GroupM Logo Full Colour Blue Posi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29" y="4659982"/>
            <a:ext cx="1099751" cy="31508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792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&amp; Pic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roupM Logo Full Colour Blue Nega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461" y="4659982"/>
            <a:ext cx="1108019" cy="3174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"/>
            <a:ext cx="9144000" cy="5143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7" y="1132427"/>
            <a:ext cx="3923025" cy="3308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/>
              <a:t>09/06/2016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1" y="4299682"/>
            <a:ext cx="4103688" cy="214486"/>
          </a:xfrm>
        </p:spPr>
        <p:txBody>
          <a:bodyPr/>
          <a:lstStyle>
            <a:lvl1pPr>
              <a:defRPr sz="1000">
                <a:solidFill>
                  <a:schemeClr val="accent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0" y="1132426"/>
            <a:ext cx="0" cy="3093975"/>
          </a:xfrm>
          <a:prstGeom prst="line">
            <a:avLst/>
          </a:prstGeom>
          <a:ln w="12700">
            <a:solidFill>
              <a:schemeClr val="accent3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52982" y="1132430"/>
            <a:ext cx="3922713" cy="2878647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7157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6" y="1132429"/>
            <a:ext cx="2484751" cy="33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1250" y="1130842"/>
            <a:ext cx="2484438" cy="33100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3313120" y="1132430"/>
            <a:ext cx="2517775" cy="33100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/>
              <a:t>09/06/2016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3132938" y="1132430"/>
            <a:ext cx="1837" cy="330845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008344" y="1132430"/>
            <a:ext cx="0" cy="330845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GroupM Logo Full Colour Blue Posi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29" y="4659982"/>
            <a:ext cx="1099751" cy="315089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867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GroupM Logo Full Colour Blue Nega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461" y="4659982"/>
            <a:ext cx="1108019" cy="3174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"/>
            <a:ext cx="9144000" cy="51433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0"/>
            <a:ext cx="9144000" cy="5143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1" y="1132427"/>
            <a:ext cx="2484750" cy="3308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/>
              <a:t>09/06/2016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1250" y="1132428"/>
            <a:ext cx="2484438" cy="33084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132000" y="1125719"/>
            <a:ext cx="0" cy="330846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008400" y="1132428"/>
            <a:ext cx="0" cy="330846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3313120" y="1132430"/>
            <a:ext cx="2517775" cy="33021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198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&amp; Pictur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6" y="1132429"/>
            <a:ext cx="2484751" cy="33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1250" y="1130840"/>
            <a:ext cx="2484438" cy="2514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3313120" y="1132426"/>
            <a:ext cx="2517775" cy="2514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/>
              <a:t>09/06/2016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3132001" y="3938120"/>
            <a:ext cx="2698888" cy="288658"/>
          </a:xfr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6008401" y="3938638"/>
            <a:ext cx="2667288" cy="288658"/>
          </a:xfr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7" name="Picture 16" descr="GroupM Logo Full Colour Blue Posi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29" y="4659982"/>
            <a:ext cx="1099751" cy="315089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072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oupM Logo Full Colour Blue Nega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461" y="4659982"/>
            <a:ext cx="1108019" cy="31745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8320" y="1420687"/>
            <a:ext cx="8207375" cy="2086300"/>
          </a:xfrm>
        </p:spPr>
        <p:txBody>
          <a:bodyPr anchor="ctr"/>
          <a:lstStyle>
            <a:lvl1pPr marL="474663" indent="-474663">
              <a:lnSpc>
                <a:spcPct val="90000"/>
              </a:lnSpc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Document title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321" y="4586108"/>
            <a:ext cx="6407943" cy="359707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LOCATION |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174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&amp; pictures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GroupM Logo Full Colour Blue Nega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461" y="4659982"/>
            <a:ext cx="1108019" cy="3174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"/>
            <a:ext cx="9144000" cy="5143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1" y="1132427"/>
            <a:ext cx="2484750" cy="3308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/>
              <a:t>09/06/2016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1250" y="1132426"/>
            <a:ext cx="2484438" cy="25140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132000" y="1125715"/>
            <a:ext cx="0" cy="2733469"/>
          </a:xfrm>
          <a:prstGeom prst="line">
            <a:avLst/>
          </a:prstGeom>
          <a:ln w="12700">
            <a:solidFill>
              <a:schemeClr val="bg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008400" y="1132427"/>
            <a:ext cx="0" cy="2733469"/>
          </a:xfrm>
          <a:prstGeom prst="line">
            <a:avLst/>
          </a:prstGeom>
          <a:ln w="12700">
            <a:solidFill>
              <a:schemeClr val="bg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3313120" y="1132426"/>
            <a:ext cx="2517775" cy="25140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3132001" y="3938120"/>
            <a:ext cx="2698888" cy="288658"/>
          </a:xfr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6008401" y="3938638"/>
            <a:ext cx="2667288" cy="288658"/>
          </a:xfr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518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931417"/>
            <a:ext cx="1836000" cy="1509473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accent2"/>
                </a:solidFill>
              </a:defRPr>
            </a:lvl1pPr>
            <a:lvl2pPr>
              <a:spcBef>
                <a:spcPts val="600"/>
              </a:spcBef>
              <a:defRPr sz="1000" b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847818" y="2931790"/>
            <a:ext cx="1836000" cy="151209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accent2"/>
                </a:solidFill>
              </a:defRPr>
            </a:lvl1pPr>
            <a:lvl2pPr>
              <a:spcBef>
                <a:spcPts val="600"/>
              </a:spcBef>
              <a:defRPr sz="1000" b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721317" y="2931788"/>
            <a:ext cx="1836000" cy="151209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accent2"/>
                </a:solidFill>
              </a:defRPr>
            </a:lvl1pPr>
            <a:lvl2pPr>
              <a:spcBef>
                <a:spcPts val="600"/>
              </a:spcBef>
              <a:defRPr sz="1000" b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/>
              <a:t>09/06/2016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595600" y="1131636"/>
            <a:ext cx="0" cy="1656138"/>
          </a:xfrm>
          <a:prstGeom prst="line">
            <a:avLst/>
          </a:prstGeom>
          <a:ln w="12700">
            <a:solidFill>
              <a:schemeClr val="accent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847200" y="1131631"/>
            <a:ext cx="0" cy="1656143"/>
          </a:xfrm>
          <a:prstGeom prst="line">
            <a:avLst/>
          </a:prstGeom>
          <a:ln w="12700">
            <a:solidFill>
              <a:schemeClr val="accent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73394" y="1132427"/>
            <a:ext cx="0" cy="1655347"/>
          </a:xfrm>
          <a:prstGeom prst="line">
            <a:avLst/>
          </a:prstGeom>
          <a:ln w="12700">
            <a:solidFill>
              <a:schemeClr val="accent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8"/>
          <p:cNvSpPr>
            <a:spLocks noGrp="1"/>
          </p:cNvSpPr>
          <p:nvPr>
            <p:ph sz="quarter" idx="15"/>
          </p:nvPr>
        </p:nvSpPr>
        <p:spPr>
          <a:xfrm>
            <a:off x="2594815" y="2931788"/>
            <a:ext cx="1836000" cy="151209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accent2"/>
                </a:solidFill>
              </a:defRPr>
            </a:lvl1pPr>
            <a:lvl2pPr>
              <a:spcBef>
                <a:spcPts val="600"/>
              </a:spcBef>
              <a:defRPr sz="1000" b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716463" y="1131635"/>
            <a:ext cx="0" cy="1656139"/>
          </a:xfrm>
          <a:prstGeom prst="line">
            <a:avLst/>
          </a:prstGeom>
          <a:ln w="12700">
            <a:solidFill>
              <a:schemeClr val="accent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611560" y="1130840"/>
            <a:ext cx="1260000" cy="1511333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1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2747797" y="1132425"/>
            <a:ext cx="1260000" cy="1511333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2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4884034" y="1132425"/>
            <a:ext cx="1260000" cy="1511333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3" name="Picture Placeholder 19"/>
          <p:cNvSpPr>
            <a:spLocks noGrp="1"/>
          </p:cNvSpPr>
          <p:nvPr>
            <p:ph type="pic" sz="quarter" idx="19"/>
          </p:nvPr>
        </p:nvSpPr>
        <p:spPr>
          <a:xfrm>
            <a:off x="7020272" y="1123378"/>
            <a:ext cx="1260000" cy="1511333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pic>
        <p:nvPicPr>
          <p:cNvPr id="25" name="Picture 24" descr="GroupM Logo Full Colour Blue Posi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29" y="4659982"/>
            <a:ext cx="1099751" cy="315089"/>
          </a:xfrm>
          <a:prstGeom prst="rect">
            <a:avLst/>
          </a:prstGeom>
        </p:spPr>
      </p:pic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026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Squar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68000" y="468491"/>
            <a:ext cx="4212000" cy="42081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1200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32428"/>
            <a:ext cx="3599954" cy="2878152"/>
          </a:xfrm>
          <a:noFill/>
        </p:spPr>
        <p:txBody>
          <a:bodyPr lIns="0" rIns="0" anchor="ctr"/>
          <a:lstStyle>
            <a:lvl1pPr algn="l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5" name="Picture 4" descr="GroupM Logo Full Colour Blue Nega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461" y="4659982"/>
            <a:ext cx="1108019" cy="31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40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Hexago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ChangeAspect="1"/>
          </p:cNvSpPr>
          <p:nvPr userDrawn="1"/>
        </p:nvSpPr>
        <p:spPr bwMode="auto">
          <a:xfrm>
            <a:off x="480666" y="300121"/>
            <a:ext cx="3959225" cy="4576231"/>
          </a:xfrm>
          <a:custGeom>
            <a:avLst/>
            <a:gdLst>
              <a:gd name="T0" fmla="*/ 2460 w 2460"/>
              <a:gd name="T1" fmla="*/ 2132 h 2846"/>
              <a:gd name="T2" fmla="*/ 2460 w 2460"/>
              <a:gd name="T3" fmla="*/ 709 h 2846"/>
              <a:gd name="T4" fmla="*/ 1230 w 2460"/>
              <a:gd name="T5" fmla="*/ 0 h 2846"/>
              <a:gd name="T6" fmla="*/ 0 w 2460"/>
              <a:gd name="T7" fmla="*/ 709 h 2846"/>
              <a:gd name="T8" fmla="*/ 0 w 2460"/>
              <a:gd name="T9" fmla="*/ 2132 h 2846"/>
              <a:gd name="T10" fmla="*/ 1230 w 2460"/>
              <a:gd name="T11" fmla="*/ 2846 h 2846"/>
              <a:gd name="T12" fmla="*/ 2460 w 2460"/>
              <a:gd name="T13" fmla="*/ 2132 h 2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60" h="2846">
                <a:moveTo>
                  <a:pt x="2460" y="2132"/>
                </a:moveTo>
                <a:lnTo>
                  <a:pt x="2460" y="709"/>
                </a:lnTo>
                <a:lnTo>
                  <a:pt x="1230" y="0"/>
                </a:lnTo>
                <a:lnTo>
                  <a:pt x="0" y="709"/>
                </a:lnTo>
                <a:lnTo>
                  <a:pt x="0" y="2132"/>
                </a:lnTo>
                <a:lnTo>
                  <a:pt x="1230" y="2846"/>
                </a:lnTo>
                <a:lnTo>
                  <a:pt x="2460" y="2132"/>
                </a:lnTo>
                <a:close/>
              </a:path>
            </a:pathLst>
          </a:custGeom>
          <a:solidFill>
            <a:srgbClr val="1B2A56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276805"/>
            <a:ext cx="3384376" cy="2589890"/>
          </a:xfrm>
          <a:noFill/>
        </p:spPr>
        <p:txBody>
          <a:bodyPr lIns="0" rIns="0" anchor="ctr"/>
          <a:lstStyle>
            <a:lvl1pPr algn="l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5" name="Picture 4" descr="GroupM Logo Full Colour Blue Nega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461" y="4659982"/>
            <a:ext cx="1108019" cy="31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26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Circl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468000" y="483518"/>
            <a:ext cx="4212000" cy="42081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492631"/>
            <a:ext cx="3528392" cy="2158241"/>
          </a:xfrm>
          <a:noFill/>
        </p:spPr>
        <p:txBody>
          <a:bodyPr lIns="0" rIns="0" anchor="ctr"/>
          <a:lstStyle>
            <a:lvl1pPr algn="l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5" name="Picture 4" descr="GroupM Logo Full Colour Blue Nega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461" y="4659982"/>
            <a:ext cx="1108019" cy="31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45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Octago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ChangeAspect="1"/>
          </p:cNvSpPr>
          <p:nvPr userDrawn="1"/>
        </p:nvSpPr>
        <p:spPr bwMode="auto">
          <a:xfrm>
            <a:off x="468319" y="556700"/>
            <a:ext cx="3995737" cy="3993627"/>
          </a:xfrm>
          <a:custGeom>
            <a:avLst/>
            <a:gdLst>
              <a:gd name="T0" fmla="*/ 1782 w 2517"/>
              <a:gd name="T1" fmla="*/ 0 h 2518"/>
              <a:gd name="T2" fmla="*/ 741 w 2517"/>
              <a:gd name="T3" fmla="*/ 0 h 2518"/>
              <a:gd name="T4" fmla="*/ 0 w 2517"/>
              <a:gd name="T5" fmla="*/ 736 h 2518"/>
              <a:gd name="T6" fmla="*/ 0 w 2517"/>
              <a:gd name="T7" fmla="*/ 1776 h 2518"/>
              <a:gd name="T8" fmla="*/ 741 w 2517"/>
              <a:gd name="T9" fmla="*/ 2518 h 2518"/>
              <a:gd name="T10" fmla="*/ 1782 w 2517"/>
              <a:gd name="T11" fmla="*/ 2518 h 2518"/>
              <a:gd name="T12" fmla="*/ 2517 w 2517"/>
              <a:gd name="T13" fmla="*/ 1776 h 2518"/>
              <a:gd name="T14" fmla="*/ 2517 w 2517"/>
              <a:gd name="T15" fmla="*/ 736 h 2518"/>
              <a:gd name="T16" fmla="*/ 1782 w 2517"/>
              <a:gd name="T17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17" h="2518">
                <a:moveTo>
                  <a:pt x="1782" y="0"/>
                </a:moveTo>
                <a:lnTo>
                  <a:pt x="741" y="0"/>
                </a:lnTo>
                <a:lnTo>
                  <a:pt x="0" y="736"/>
                </a:lnTo>
                <a:lnTo>
                  <a:pt x="0" y="1776"/>
                </a:lnTo>
                <a:lnTo>
                  <a:pt x="741" y="2518"/>
                </a:lnTo>
                <a:lnTo>
                  <a:pt x="1782" y="2518"/>
                </a:lnTo>
                <a:lnTo>
                  <a:pt x="2517" y="1776"/>
                </a:lnTo>
                <a:lnTo>
                  <a:pt x="2517" y="736"/>
                </a:lnTo>
                <a:lnTo>
                  <a:pt x="1782" y="0"/>
                </a:lnTo>
                <a:close/>
              </a:path>
            </a:pathLst>
          </a:custGeom>
          <a:solidFill>
            <a:srgbClr val="1B2A5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420688"/>
            <a:ext cx="3312368" cy="2302124"/>
          </a:xfrm>
          <a:noFill/>
        </p:spPr>
        <p:txBody>
          <a:bodyPr lIns="0" rIns="0" anchor="ctr"/>
          <a:lstStyle>
            <a:lvl1pPr algn="l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5" name="Picture 4" descr="GroupM Logo Full Colour Blue Nega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461" y="4659982"/>
            <a:ext cx="1108019" cy="31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36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85" y="0"/>
            <a:ext cx="6114815" cy="5143500"/>
          </a:xfrm>
          <a:prstGeom prst="rect">
            <a:avLst/>
          </a:prstGeom>
        </p:spPr>
      </p:pic>
      <p:pic>
        <p:nvPicPr>
          <p:cNvPr id="7" name="Picture 6" descr="GroupM Logo Full Colour Blue Positive CMYK.e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29" y="4659982"/>
            <a:ext cx="1099751" cy="315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320" y="1420687"/>
            <a:ext cx="8207375" cy="2086300"/>
          </a:xfrm>
        </p:spPr>
        <p:txBody>
          <a:bodyPr anchor="ctr"/>
          <a:lstStyle>
            <a:lvl1pPr marL="474663" indent="-474663">
              <a:lnSpc>
                <a:spcPct val="90000"/>
              </a:lnSpc>
              <a:defRPr sz="5400" b="0"/>
            </a:lvl1pPr>
          </a:lstStyle>
          <a:p>
            <a:r>
              <a:rPr lang="en-US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196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oupM Logo Full Colour Blue Posi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29" y="4659982"/>
            <a:ext cx="1099751" cy="315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320" y="1420687"/>
            <a:ext cx="8207375" cy="2086300"/>
          </a:xfrm>
        </p:spPr>
        <p:txBody>
          <a:bodyPr anchor="ctr"/>
          <a:lstStyle>
            <a:lvl1pPr marL="474663" indent="-474663">
              <a:lnSpc>
                <a:spcPct val="90000"/>
              </a:lnSpc>
              <a:defRPr sz="5400" b="0"/>
            </a:lvl1pPr>
          </a:lstStyle>
          <a:p>
            <a:r>
              <a:rPr lang="en-US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84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oupM Logo Full Colour Blue Nega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461" y="4659982"/>
            <a:ext cx="1108019" cy="317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"/>
            <a:ext cx="9144000" cy="5143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320" y="1420687"/>
            <a:ext cx="8207375" cy="2086300"/>
          </a:xfrm>
        </p:spPr>
        <p:txBody>
          <a:bodyPr anchor="ctr"/>
          <a:lstStyle>
            <a:lvl1pPr marL="474663" indent="-474663">
              <a:lnSpc>
                <a:spcPct val="90000"/>
              </a:lnSpc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1590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oupM Logo Full Colour Blue Posi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29" y="4659982"/>
            <a:ext cx="1099751" cy="31508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68320" y="1420687"/>
            <a:ext cx="8207375" cy="2086300"/>
          </a:xfrm>
        </p:spPr>
        <p:txBody>
          <a:bodyPr anchor="ctr"/>
          <a:lstStyle>
            <a:lvl1pPr marL="474663" indent="-474663">
              <a:lnSpc>
                <a:spcPct val="90000"/>
              </a:lnSpc>
              <a:defRPr sz="54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Document title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321" y="4586108"/>
            <a:ext cx="6407943" cy="359707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LOCATION |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7210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Light pictur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320" y="1420687"/>
            <a:ext cx="8207375" cy="2086300"/>
          </a:xfrm>
        </p:spPr>
        <p:txBody>
          <a:bodyPr anchor="ctr"/>
          <a:lstStyle>
            <a:lvl1pPr marL="474663" indent="-474663">
              <a:lnSpc>
                <a:spcPct val="90000"/>
              </a:lnSpc>
              <a:defRPr sz="54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Document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321" y="4586108"/>
            <a:ext cx="6407943" cy="359707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LOCATION | DATE</a:t>
            </a:r>
            <a:endParaRPr lang="en-GB" dirty="0"/>
          </a:p>
        </p:txBody>
      </p:sp>
      <p:pic>
        <p:nvPicPr>
          <p:cNvPr id="7" name="Picture 6" descr="GroupM Logo Full Colour Blue Nega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461" y="4659982"/>
            <a:ext cx="1108019" cy="31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3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oupM Logo Full Colour Blue Nega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461" y="4659982"/>
            <a:ext cx="1108019" cy="31745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68320" y="1420687"/>
            <a:ext cx="8207375" cy="2086300"/>
          </a:xfrm>
        </p:spPr>
        <p:txBody>
          <a:bodyPr anchor="ctr"/>
          <a:lstStyle>
            <a:lvl1pPr marL="474663" indent="-474663">
              <a:lnSpc>
                <a:spcPct val="90000"/>
              </a:lnSpc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Document title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321" y="4586108"/>
            <a:ext cx="6407943" cy="359707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LOCATION |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544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Light pictur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320" y="1420687"/>
            <a:ext cx="8207375" cy="2086300"/>
          </a:xfrm>
        </p:spPr>
        <p:txBody>
          <a:bodyPr anchor="ctr"/>
          <a:lstStyle>
            <a:lvl1pPr marL="474663" indent="-474663">
              <a:lnSpc>
                <a:spcPct val="90000"/>
              </a:lnSpc>
              <a:defRPr sz="54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Document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321" y="4586108"/>
            <a:ext cx="6407943" cy="359707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LOCATION | DATE</a:t>
            </a:r>
            <a:endParaRPr lang="en-GB" dirty="0"/>
          </a:p>
        </p:txBody>
      </p:sp>
      <p:pic>
        <p:nvPicPr>
          <p:cNvPr id="7" name="Picture 6" descr="GroupM Logo Full Colour Blue Nega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461" y="4659982"/>
            <a:ext cx="1108019" cy="31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10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 picture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oupM Logo Full Colour Blue Nega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461" y="4659982"/>
            <a:ext cx="1108019" cy="31745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68320" y="1420687"/>
            <a:ext cx="8207375" cy="2086300"/>
          </a:xfrm>
        </p:spPr>
        <p:txBody>
          <a:bodyPr anchor="ctr"/>
          <a:lstStyle>
            <a:lvl1pPr marL="474663" indent="-474663">
              <a:lnSpc>
                <a:spcPct val="90000"/>
              </a:lnSpc>
              <a:defRPr sz="54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Document title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321" y="4586108"/>
            <a:ext cx="6407943" cy="359707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LOCATION |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948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>
                <a:solidFill>
                  <a:srgbClr val="0080FF"/>
                </a:solidFill>
              </a:rPr>
              <a:pPr/>
              <a:t>09/06/2016</a:t>
            </a:fld>
            <a:endParaRPr lang="en-GB" dirty="0">
              <a:solidFill>
                <a:srgbClr val="008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it-IT" i="1" dirty="0" smtClean="0">
                <a:solidFill>
                  <a:srgbClr val="B9B9B9"/>
                </a:solidFill>
              </a:rPr>
              <a:t>Fonte: elaborazioni GroupM Research&amp;Insight su dati IFPI Digital Music Report 2015</a:t>
            </a:r>
          </a:p>
          <a:p>
            <a:endParaRPr lang="en-GB" sz="700" dirty="0">
              <a:solidFill>
                <a:srgbClr val="0080FF"/>
              </a:solidFill>
            </a:endParaRPr>
          </a:p>
        </p:txBody>
      </p:sp>
      <p:pic>
        <p:nvPicPr>
          <p:cNvPr id="10" name="Picture 9" descr="GroupM Logo Full Colour Blue Posi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29" y="4659982"/>
            <a:ext cx="1099751" cy="315089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4925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ne column - Whit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>
                <a:solidFill>
                  <a:srgbClr val="0080FF"/>
                </a:solidFill>
              </a:rPr>
              <a:pPr/>
              <a:t>09/06/2016</a:t>
            </a:fld>
            <a:endParaRPr lang="en-GB" dirty="0">
              <a:solidFill>
                <a:srgbClr val="008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80FF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640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"/>
            <a:ext cx="9144000" cy="5143308"/>
          </a:xfrm>
          <a:prstGeom prst="rect">
            <a:avLst/>
          </a:prstGeom>
        </p:spPr>
      </p:pic>
      <p:pic>
        <p:nvPicPr>
          <p:cNvPr id="10" name="Picture 9" descr="GroupM Logo Full Colour Blue Negative CMYK.e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461" y="4659982"/>
            <a:ext cx="1108019" cy="317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>
                <a:solidFill>
                  <a:srgbClr val="0080FF"/>
                </a:solidFill>
              </a:rPr>
              <a:pPr/>
              <a:t>09/06/2016</a:t>
            </a:fld>
            <a:endParaRPr lang="en-GB" dirty="0">
              <a:solidFill>
                <a:srgbClr val="008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80FF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40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ne column - Blue - NO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"/>
            <a:ext cx="9144000" cy="5143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>
                <a:solidFill>
                  <a:srgbClr val="0080FF"/>
                </a:solidFill>
              </a:rPr>
              <a:pPr/>
              <a:t>09/06/2016</a:t>
            </a:fld>
            <a:endParaRPr lang="en-GB" dirty="0">
              <a:solidFill>
                <a:srgbClr val="008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80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179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>
                <a:solidFill>
                  <a:srgbClr val="0080FF"/>
                </a:solidFill>
              </a:rPr>
              <a:pPr/>
              <a:t>09/06/2016</a:t>
            </a:fld>
            <a:endParaRPr lang="en-GB" dirty="0">
              <a:solidFill>
                <a:srgbClr val="008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80FF"/>
              </a:solidFill>
            </a:endParaRPr>
          </a:p>
        </p:txBody>
      </p:sp>
      <p:pic>
        <p:nvPicPr>
          <p:cNvPr id="9" name="Picture 8" descr="GroupM Logo Full Colour Blue Posi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29" y="4659982"/>
            <a:ext cx="1099751" cy="31508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807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22FC3-9F4B-4697-9584-30DF2E817C79}" type="datetime1">
              <a:rPr lang="en-GB" smtClean="0">
                <a:solidFill>
                  <a:srgbClr val="0080FF"/>
                </a:solidFill>
              </a:rPr>
              <a:pPr/>
              <a:t>09/06/2016</a:t>
            </a:fld>
            <a:endParaRPr lang="en-GB" dirty="0">
              <a:solidFill>
                <a:srgbClr val="008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80FF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032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7" y="1132429"/>
            <a:ext cx="3923025" cy="33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>
                <a:solidFill>
                  <a:srgbClr val="0080FF"/>
                </a:solidFill>
              </a:rPr>
              <a:pPr/>
              <a:t>09/06/2016</a:t>
            </a:fld>
            <a:endParaRPr lang="en-GB" dirty="0">
              <a:solidFill>
                <a:srgbClr val="008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80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52982" y="1132430"/>
            <a:ext cx="3922713" cy="33100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0" y="1132428"/>
            <a:ext cx="0" cy="3308461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GroupM Logo Full Colour Blue Posi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29" y="4659982"/>
            <a:ext cx="1099751" cy="315089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51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Dark picture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oupM Logo Full Colour Blue Nega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461" y="4659982"/>
            <a:ext cx="1108019" cy="31745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68320" y="1420687"/>
            <a:ext cx="8207375" cy="2086300"/>
          </a:xfrm>
        </p:spPr>
        <p:txBody>
          <a:bodyPr anchor="ctr"/>
          <a:lstStyle>
            <a:lvl1pPr marL="474663" indent="-474663">
              <a:lnSpc>
                <a:spcPct val="90000"/>
              </a:lnSpc>
              <a:defRPr sz="54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Document title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321" y="4586108"/>
            <a:ext cx="6407943" cy="359707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LOCATION | 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97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GroupM Logo Full Colour Blue Nega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461" y="4659982"/>
            <a:ext cx="1108019" cy="3174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"/>
            <a:ext cx="9144000" cy="5143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7" y="1132427"/>
            <a:ext cx="3923025" cy="3308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>
                <a:solidFill>
                  <a:srgbClr val="0080FF"/>
                </a:solidFill>
              </a:rPr>
              <a:pPr/>
              <a:t>09/06/2016</a:t>
            </a:fld>
            <a:endParaRPr lang="en-GB" dirty="0">
              <a:solidFill>
                <a:srgbClr val="008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80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752982" y="1132428"/>
            <a:ext cx="3922713" cy="33084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0" y="1132428"/>
            <a:ext cx="0" cy="330846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785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7" y="1132429"/>
            <a:ext cx="2845113" cy="33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>
                <a:solidFill>
                  <a:srgbClr val="0080FF"/>
                </a:solidFill>
              </a:rPr>
              <a:pPr/>
              <a:t>09/06/2016</a:t>
            </a:fld>
            <a:endParaRPr lang="en-GB" dirty="0">
              <a:solidFill>
                <a:srgbClr val="008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80FF"/>
              </a:solidFill>
            </a:endParaRPr>
          </a:p>
        </p:txBody>
      </p:sp>
      <p:sp>
        <p:nvSpPr>
          <p:cNvPr id="12" name="Table Placeholder 11"/>
          <p:cNvSpPr>
            <a:spLocks noGrp="1"/>
          </p:cNvSpPr>
          <p:nvPr>
            <p:ph type="tbl" sz="quarter" idx="13"/>
          </p:nvPr>
        </p:nvSpPr>
        <p:spPr>
          <a:xfrm>
            <a:off x="3707905" y="1132428"/>
            <a:ext cx="4967784" cy="3308461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GB" dirty="0"/>
          </a:p>
        </p:txBody>
      </p:sp>
      <p:pic>
        <p:nvPicPr>
          <p:cNvPr id="13" name="Picture 12" descr="GroupM Logo Full Colour Blue Posi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29" y="4659982"/>
            <a:ext cx="1099751" cy="315089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366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7" y="1132429"/>
            <a:ext cx="2845113" cy="33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>
                <a:solidFill>
                  <a:srgbClr val="0080FF"/>
                </a:solidFill>
              </a:rPr>
              <a:pPr/>
              <a:t>09/06/2016</a:t>
            </a:fld>
            <a:endParaRPr lang="en-GB" dirty="0">
              <a:solidFill>
                <a:srgbClr val="008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80FF"/>
              </a:solidFill>
            </a:endParaRP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3707904" y="1132428"/>
            <a:ext cx="4967784" cy="3308461"/>
          </a:xfrm>
        </p:spPr>
        <p:txBody>
          <a:bodyPr/>
          <a:lstStyle/>
          <a:p>
            <a:r>
              <a:rPr lang="en-US" dirty="0" smtClean="0"/>
              <a:t>Click icon to add chart</a:t>
            </a:r>
            <a:endParaRPr lang="en-GB" dirty="0"/>
          </a:p>
        </p:txBody>
      </p:sp>
      <p:pic>
        <p:nvPicPr>
          <p:cNvPr id="12" name="Picture 11" descr="GroupM Logo Full Colour Blue Posi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29" y="4659982"/>
            <a:ext cx="1099751" cy="315089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72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&amp; Pic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7" y="1132429"/>
            <a:ext cx="3923025" cy="33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>
                <a:solidFill>
                  <a:srgbClr val="0080FF"/>
                </a:solidFill>
              </a:rPr>
              <a:pPr/>
              <a:t>09/06/2016</a:t>
            </a:fld>
            <a:endParaRPr lang="en-GB" dirty="0">
              <a:solidFill>
                <a:srgbClr val="008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80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1" y="4298097"/>
            <a:ext cx="4103688" cy="216073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0" y="1132426"/>
            <a:ext cx="0" cy="3093975"/>
          </a:xfrm>
          <a:prstGeom prst="line">
            <a:avLst/>
          </a:prstGeom>
          <a:ln w="12700">
            <a:solidFill>
              <a:schemeClr val="accent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52982" y="1132430"/>
            <a:ext cx="3922713" cy="2878647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pic>
        <p:nvPicPr>
          <p:cNvPr id="14" name="Picture 13" descr="GroupM Logo Full Colour Blue Posi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29" y="4659982"/>
            <a:ext cx="1099751" cy="315089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501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&amp; Pic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roupM Logo Full Colour Blue Nega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461" y="4659982"/>
            <a:ext cx="1108019" cy="3174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"/>
            <a:ext cx="9144000" cy="5143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7" y="1132427"/>
            <a:ext cx="3923025" cy="3308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>
                <a:solidFill>
                  <a:srgbClr val="0080FF"/>
                </a:solidFill>
              </a:rPr>
              <a:pPr/>
              <a:t>09/06/2016</a:t>
            </a:fld>
            <a:endParaRPr lang="en-GB" dirty="0">
              <a:solidFill>
                <a:srgbClr val="008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80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1" y="4299682"/>
            <a:ext cx="4103688" cy="214486"/>
          </a:xfrm>
        </p:spPr>
        <p:txBody>
          <a:bodyPr/>
          <a:lstStyle>
            <a:lvl1pPr>
              <a:defRPr sz="1000">
                <a:solidFill>
                  <a:schemeClr val="accent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0" y="1132426"/>
            <a:ext cx="0" cy="3093975"/>
          </a:xfrm>
          <a:prstGeom prst="line">
            <a:avLst/>
          </a:prstGeom>
          <a:ln w="12700">
            <a:solidFill>
              <a:schemeClr val="accent3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752982" y="1132430"/>
            <a:ext cx="3922713" cy="2878647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024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6" y="1132429"/>
            <a:ext cx="2484751" cy="33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1250" y="1130842"/>
            <a:ext cx="2484438" cy="33100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3313120" y="1132430"/>
            <a:ext cx="2517775" cy="33100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>
                <a:solidFill>
                  <a:srgbClr val="0080FF"/>
                </a:solidFill>
              </a:rPr>
              <a:pPr/>
              <a:t>09/06/2016</a:t>
            </a:fld>
            <a:endParaRPr lang="en-GB" dirty="0">
              <a:solidFill>
                <a:srgbClr val="008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80FF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3132938" y="1132430"/>
            <a:ext cx="1837" cy="330845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008344" y="1132430"/>
            <a:ext cx="0" cy="3308459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GroupM Logo Full Colour Blue Posi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29" y="4659982"/>
            <a:ext cx="1099751" cy="315089"/>
          </a:xfrm>
          <a:prstGeom prst="rect">
            <a:avLst/>
          </a:prstGeom>
        </p:spPr>
      </p:pic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238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GroupM Logo Full Colour Blue Nega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461" y="4659982"/>
            <a:ext cx="1108019" cy="3174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"/>
            <a:ext cx="9144000" cy="51433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0"/>
            <a:ext cx="9144000" cy="5143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1" y="1132427"/>
            <a:ext cx="2484750" cy="3308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>
                <a:solidFill>
                  <a:srgbClr val="0080FF"/>
                </a:solidFill>
              </a:rPr>
              <a:pPr/>
              <a:t>09/06/2016</a:t>
            </a:fld>
            <a:endParaRPr lang="en-GB" dirty="0">
              <a:solidFill>
                <a:srgbClr val="008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80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1250" y="1132428"/>
            <a:ext cx="2484438" cy="33084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132000" y="1125719"/>
            <a:ext cx="0" cy="330846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008400" y="1132428"/>
            <a:ext cx="0" cy="330846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3313120" y="1132430"/>
            <a:ext cx="2517775" cy="33021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1966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&amp; Picture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6" y="1132429"/>
            <a:ext cx="2484751" cy="33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1250" y="1130840"/>
            <a:ext cx="2484438" cy="2514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3313120" y="1132426"/>
            <a:ext cx="2517775" cy="2514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>
                <a:solidFill>
                  <a:srgbClr val="0080FF"/>
                </a:solidFill>
              </a:rPr>
              <a:pPr/>
              <a:t>09/06/2016</a:t>
            </a:fld>
            <a:endParaRPr lang="en-GB" dirty="0">
              <a:solidFill>
                <a:srgbClr val="008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80FF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3132001" y="3938120"/>
            <a:ext cx="2698888" cy="288658"/>
          </a:xfr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6008401" y="3938638"/>
            <a:ext cx="2667288" cy="288658"/>
          </a:xfr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7" name="Picture 16" descr="GroupM Logo Full Colour Blue Posi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29" y="4659982"/>
            <a:ext cx="1099751" cy="315089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357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&amp; pictures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GroupM Logo Full Colour Blue Nega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461" y="4659982"/>
            <a:ext cx="1108019" cy="3174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"/>
            <a:ext cx="9144000" cy="5143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1" y="1132427"/>
            <a:ext cx="2484750" cy="33084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>
                <a:solidFill>
                  <a:srgbClr val="0080FF"/>
                </a:solidFill>
              </a:rPr>
              <a:pPr/>
              <a:t>09/06/2016</a:t>
            </a:fld>
            <a:endParaRPr lang="en-GB" dirty="0">
              <a:solidFill>
                <a:srgbClr val="008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80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191250" y="1132426"/>
            <a:ext cx="2484438" cy="25140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3132000" y="1125715"/>
            <a:ext cx="0" cy="2733469"/>
          </a:xfrm>
          <a:prstGeom prst="line">
            <a:avLst/>
          </a:prstGeom>
          <a:ln w="12700">
            <a:solidFill>
              <a:schemeClr val="bg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008400" y="1132427"/>
            <a:ext cx="0" cy="2733469"/>
          </a:xfrm>
          <a:prstGeom prst="line">
            <a:avLst/>
          </a:prstGeom>
          <a:ln w="12700">
            <a:solidFill>
              <a:schemeClr val="bg1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3313120" y="1132426"/>
            <a:ext cx="2517775" cy="25140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3132001" y="3938120"/>
            <a:ext cx="2698888" cy="288658"/>
          </a:xfr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6008401" y="3938638"/>
            <a:ext cx="2667288" cy="288658"/>
          </a:xfrm>
        </p:spPr>
        <p:txBody>
          <a:bodyPr/>
          <a:lstStyle>
            <a:lvl1pPr>
              <a:spcAft>
                <a:spcPts val="0"/>
              </a:spcAft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439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931417"/>
            <a:ext cx="1836000" cy="1509473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accent2"/>
                </a:solidFill>
              </a:defRPr>
            </a:lvl1pPr>
            <a:lvl2pPr>
              <a:spcBef>
                <a:spcPts val="600"/>
              </a:spcBef>
              <a:defRPr sz="1000" b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847818" y="2931790"/>
            <a:ext cx="1836000" cy="151209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accent2"/>
                </a:solidFill>
              </a:defRPr>
            </a:lvl1pPr>
            <a:lvl2pPr>
              <a:spcBef>
                <a:spcPts val="600"/>
              </a:spcBef>
              <a:defRPr sz="1000" b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721317" y="2931788"/>
            <a:ext cx="1836000" cy="151209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accent2"/>
                </a:solidFill>
              </a:defRPr>
            </a:lvl1pPr>
            <a:lvl2pPr>
              <a:spcBef>
                <a:spcPts val="600"/>
              </a:spcBef>
              <a:defRPr sz="1000" b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>
                <a:solidFill>
                  <a:srgbClr val="0080FF"/>
                </a:solidFill>
              </a:rPr>
              <a:pPr/>
              <a:t>09/06/2016</a:t>
            </a:fld>
            <a:endParaRPr lang="en-GB" dirty="0">
              <a:solidFill>
                <a:srgbClr val="008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srgbClr val="0080FF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595600" y="1131636"/>
            <a:ext cx="0" cy="1656138"/>
          </a:xfrm>
          <a:prstGeom prst="line">
            <a:avLst/>
          </a:prstGeom>
          <a:ln w="12700">
            <a:solidFill>
              <a:schemeClr val="accent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6847200" y="1131631"/>
            <a:ext cx="0" cy="1656143"/>
          </a:xfrm>
          <a:prstGeom prst="line">
            <a:avLst/>
          </a:prstGeom>
          <a:ln w="12700">
            <a:solidFill>
              <a:schemeClr val="accent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73394" y="1132427"/>
            <a:ext cx="0" cy="1655347"/>
          </a:xfrm>
          <a:prstGeom prst="line">
            <a:avLst/>
          </a:prstGeom>
          <a:ln w="12700">
            <a:solidFill>
              <a:schemeClr val="accent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8"/>
          <p:cNvSpPr>
            <a:spLocks noGrp="1"/>
          </p:cNvSpPr>
          <p:nvPr>
            <p:ph sz="quarter" idx="15"/>
          </p:nvPr>
        </p:nvSpPr>
        <p:spPr>
          <a:xfrm>
            <a:off x="2594815" y="2931788"/>
            <a:ext cx="1836000" cy="1512090"/>
          </a:xfrm>
        </p:spPr>
        <p:txBody>
          <a:bodyPr/>
          <a:lstStyle>
            <a:lvl1pPr>
              <a:spcAft>
                <a:spcPts val="0"/>
              </a:spcAft>
              <a:defRPr b="1">
                <a:solidFill>
                  <a:schemeClr val="accent2"/>
                </a:solidFill>
              </a:defRPr>
            </a:lvl1pPr>
            <a:lvl2pPr>
              <a:spcBef>
                <a:spcPts val="600"/>
              </a:spcBef>
              <a:defRPr sz="1000" b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716463" y="1131635"/>
            <a:ext cx="0" cy="1656139"/>
          </a:xfrm>
          <a:prstGeom prst="line">
            <a:avLst/>
          </a:prstGeom>
          <a:ln w="12700">
            <a:solidFill>
              <a:schemeClr val="accent2"/>
            </a:solidFill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611560" y="1130840"/>
            <a:ext cx="1260000" cy="1511333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1" name="Picture Placeholder 19"/>
          <p:cNvSpPr>
            <a:spLocks noGrp="1"/>
          </p:cNvSpPr>
          <p:nvPr>
            <p:ph type="pic" sz="quarter" idx="17"/>
          </p:nvPr>
        </p:nvSpPr>
        <p:spPr>
          <a:xfrm>
            <a:off x="2747797" y="1132425"/>
            <a:ext cx="1260000" cy="1511333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2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4884034" y="1132425"/>
            <a:ext cx="1260000" cy="1511333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23" name="Picture Placeholder 19"/>
          <p:cNvSpPr>
            <a:spLocks noGrp="1"/>
          </p:cNvSpPr>
          <p:nvPr>
            <p:ph type="pic" sz="quarter" idx="19"/>
          </p:nvPr>
        </p:nvSpPr>
        <p:spPr>
          <a:xfrm>
            <a:off x="7020272" y="1123378"/>
            <a:ext cx="1260000" cy="1511333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  <p:pic>
        <p:nvPicPr>
          <p:cNvPr id="25" name="Picture 24" descr="GroupM Logo Full Colour Blue Posi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29" y="4659982"/>
            <a:ext cx="1099751" cy="315089"/>
          </a:xfrm>
          <a:prstGeom prst="rect">
            <a:avLst/>
          </a:prstGeom>
        </p:spPr>
      </p:pic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577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/>
              <a:t>09/06/2016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r>
              <a:rPr lang="it-IT" i="1" dirty="0" smtClean="0">
                <a:solidFill>
                  <a:schemeClr val="bg2"/>
                </a:solidFill>
              </a:rPr>
              <a:t>Fonte: elaborazioni GroupM Research&amp;Insight su dati IFPI Digital Music Report 2015</a:t>
            </a:r>
          </a:p>
          <a:p>
            <a:endParaRPr lang="en-GB" sz="700" dirty="0"/>
          </a:p>
        </p:txBody>
      </p:sp>
      <p:pic>
        <p:nvPicPr>
          <p:cNvPr id="10" name="Picture 9" descr="GroupM Logo Full Colour Blue Posi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29" y="4659982"/>
            <a:ext cx="1099751" cy="315089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897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Squar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68000" y="468491"/>
            <a:ext cx="4212000" cy="42081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132428"/>
            <a:ext cx="3599954" cy="2878152"/>
          </a:xfrm>
          <a:noFill/>
        </p:spPr>
        <p:txBody>
          <a:bodyPr lIns="0" rIns="0" anchor="ctr"/>
          <a:lstStyle>
            <a:lvl1pPr algn="l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5" name="Picture 4" descr="GroupM Logo Full Colour Blue Nega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461" y="4659982"/>
            <a:ext cx="1108019" cy="31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419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Hexago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ChangeAspect="1"/>
          </p:cNvSpPr>
          <p:nvPr userDrawn="1"/>
        </p:nvSpPr>
        <p:spPr bwMode="auto">
          <a:xfrm>
            <a:off x="480666" y="300121"/>
            <a:ext cx="3959225" cy="4576231"/>
          </a:xfrm>
          <a:custGeom>
            <a:avLst/>
            <a:gdLst>
              <a:gd name="T0" fmla="*/ 2460 w 2460"/>
              <a:gd name="T1" fmla="*/ 2132 h 2846"/>
              <a:gd name="T2" fmla="*/ 2460 w 2460"/>
              <a:gd name="T3" fmla="*/ 709 h 2846"/>
              <a:gd name="T4" fmla="*/ 1230 w 2460"/>
              <a:gd name="T5" fmla="*/ 0 h 2846"/>
              <a:gd name="T6" fmla="*/ 0 w 2460"/>
              <a:gd name="T7" fmla="*/ 709 h 2846"/>
              <a:gd name="T8" fmla="*/ 0 w 2460"/>
              <a:gd name="T9" fmla="*/ 2132 h 2846"/>
              <a:gd name="T10" fmla="*/ 1230 w 2460"/>
              <a:gd name="T11" fmla="*/ 2846 h 2846"/>
              <a:gd name="T12" fmla="*/ 2460 w 2460"/>
              <a:gd name="T13" fmla="*/ 2132 h 28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60" h="2846">
                <a:moveTo>
                  <a:pt x="2460" y="2132"/>
                </a:moveTo>
                <a:lnTo>
                  <a:pt x="2460" y="709"/>
                </a:lnTo>
                <a:lnTo>
                  <a:pt x="1230" y="0"/>
                </a:lnTo>
                <a:lnTo>
                  <a:pt x="0" y="709"/>
                </a:lnTo>
                <a:lnTo>
                  <a:pt x="0" y="2132"/>
                </a:lnTo>
                <a:lnTo>
                  <a:pt x="1230" y="2846"/>
                </a:lnTo>
                <a:lnTo>
                  <a:pt x="2460" y="2132"/>
                </a:lnTo>
                <a:close/>
              </a:path>
            </a:pathLst>
          </a:custGeom>
          <a:solidFill>
            <a:srgbClr val="1B2A56"/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A265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276805"/>
            <a:ext cx="3384376" cy="2589890"/>
          </a:xfrm>
          <a:noFill/>
        </p:spPr>
        <p:txBody>
          <a:bodyPr lIns="0" rIns="0" anchor="ctr"/>
          <a:lstStyle>
            <a:lvl1pPr algn="l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5" name="Picture 4" descr="GroupM Logo Full Colour Blue Nega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461" y="4659982"/>
            <a:ext cx="1108019" cy="31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150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Circl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468000" y="483518"/>
            <a:ext cx="4212000" cy="42081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 sz="12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492631"/>
            <a:ext cx="3528392" cy="2158241"/>
          </a:xfrm>
          <a:noFill/>
        </p:spPr>
        <p:txBody>
          <a:bodyPr lIns="0" rIns="0" anchor="ctr"/>
          <a:lstStyle>
            <a:lvl1pPr algn="l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5" name="Picture 4" descr="GroupM Logo Full Colour Blue Nega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461" y="4659982"/>
            <a:ext cx="1108019" cy="31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87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Octagon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ChangeAspect="1"/>
          </p:cNvSpPr>
          <p:nvPr userDrawn="1"/>
        </p:nvSpPr>
        <p:spPr bwMode="auto">
          <a:xfrm>
            <a:off x="468319" y="556700"/>
            <a:ext cx="3995737" cy="3993627"/>
          </a:xfrm>
          <a:custGeom>
            <a:avLst/>
            <a:gdLst>
              <a:gd name="T0" fmla="*/ 1782 w 2517"/>
              <a:gd name="T1" fmla="*/ 0 h 2518"/>
              <a:gd name="T2" fmla="*/ 741 w 2517"/>
              <a:gd name="T3" fmla="*/ 0 h 2518"/>
              <a:gd name="T4" fmla="*/ 0 w 2517"/>
              <a:gd name="T5" fmla="*/ 736 h 2518"/>
              <a:gd name="T6" fmla="*/ 0 w 2517"/>
              <a:gd name="T7" fmla="*/ 1776 h 2518"/>
              <a:gd name="T8" fmla="*/ 741 w 2517"/>
              <a:gd name="T9" fmla="*/ 2518 h 2518"/>
              <a:gd name="T10" fmla="*/ 1782 w 2517"/>
              <a:gd name="T11" fmla="*/ 2518 h 2518"/>
              <a:gd name="T12" fmla="*/ 2517 w 2517"/>
              <a:gd name="T13" fmla="*/ 1776 h 2518"/>
              <a:gd name="T14" fmla="*/ 2517 w 2517"/>
              <a:gd name="T15" fmla="*/ 736 h 2518"/>
              <a:gd name="T16" fmla="*/ 1782 w 2517"/>
              <a:gd name="T17" fmla="*/ 0 h 2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17" h="2518">
                <a:moveTo>
                  <a:pt x="1782" y="0"/>
                </a:moveTo>
                <a:lnTo>
                  <a:pt x="741" y="0"/>
                </a:lnTo>
                <a:lnTo>
                  <a:pt x="0" y="736"/>
                </a:lnTo>
                <a:lnTo>
                  <a:pt x="0" y="1776"/>
                </a:lnTo>
                <a:lnTo>
                  <a:pt x="741" y="2518"/>
                </a:lnTo>
                <a:lnTo>
                  <a:pt x="1782" y="2518"/>
                </a:lnTo>
                <a:lnTo>
                  <a:pt x="2517" y="1776"/>
                </a:lnTo>
                <a:lnTo>
                  <a:pt x="2517" y="736"/>
                </a:lnTo>
                <a:lnTo>
                  <a:pt x="1782" y="0"/>
                </a:lnTo>
                <a:close/>
              </a:path>
            </a:pathLst>
          </a:custGeom>
          <a:solidFill>
            <a:srgbClr val="1B2A56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A265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420688"/>
            <a:ext cx="3312368" cy="2302124"/>
          </a:xfrm>
          <a:noFill/>
        </p:spPr>
        <p:txBody>
          <a:bodyPr lIns="0" rIns="0" anchor="ctr"/>
          <a:lstStyle>
            <a:lvl1pPr algn="l">
              <a:defRPr sz="24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5" name="Picture 4" descr="GroupM Logo Full Colour Blue Nega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461" y="4659982"/>
            <a:ext cx="1108019" cy="31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4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85" y="0"/>
            <a:ext cx="6114815" cy="5143500"/>
          </a:xfrm>
          <a:prstGeom prst="rect">
            <a:avLst/>
          </a:prstGeom>
        </p:spPr>
      </p:pic>
      <p:pic>
        <p:nvPicPr>
          <p:cNvPr id="7" name="Picture 6" descr="GroupM Logo Full Colour Blue Positive CMYK.e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29" y="4659982"/>
            <a:ext cx="1099751" cy="315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320" y="1420687"/>
            <a:ext cx="8207375" cy="2086300"/>
          </a:xfrm>
        </p:spPr>
        <p:txBody>
          <a:bodyPr anchor="ctr"/>
          <a:lstStyle>
            <a:lvl1pPr marL="474663" indent="-474663">
              <a:lnSpc>
                <a:spcPct val="90000"/>
              </a:lnSpc>
              <a:defRPr sz="5400" b="0"/>
            </a:lvl1pPr>
          </a:lstStyle>
          <a:p>
            <a:r>
              <a:rPr lang="en-US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563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oupM Logo Full Colour Blue Posi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29" y="4659982"/>
            <a:ext cx="1099751" cy="315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320" y="1420687"/>
            <a:ext cx="8207375" cy="2086300"/>
          </a:xfrm>
        </p:spPr>
        <p:txBody>
          <a:bodyPr anchor="ctr"/>
          <a:lstStyle>
            <a:lvl1pPr marL="474663" indent="-474663">
              <a:lnSpc>
                <a:spcPct val="90000"/>
              </a:lnSpc>
              <a:defRPr sz="5400" b="0"/>
            </a:lvl1pPr>
          </a:lstStyle>
          <a:p>
            <a:r>
              <a:rPr lang="en-US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16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oupM Logo Full Colour Blue Nega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461" y="4659982"/>
            <a:ext cx="1108019" cy="317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"/>
            <a:ext cx="9144000" cy="5143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8320" y="1420687"/>
            <a:ext cx="8207375" cy="2086300"/>
          </a:xfrm>
        </p:spPr>
        <p:txBody>
          <a:bodyPr anchor="ctr"/>
          <a:lstStyle>
            <a:lvl1pPr marL="474663" indent="-474663">
              <a:lnSpc>
                <a:spcPct val="90000"/>
              </a:lnSpc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185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ne column - Whit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/>
              <a:t>09/06/2016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997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lumn -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"/>
            <a:ext cx="9144000" cy="5143308"/>
          </a:xfrm>
          <a:prstGeom prst="rect">
            <a:avLst/>
          </a:prstGeom>
        </p:spPr>
      </p:pic>
      <p:pic>
        <p:nvPicPr>
          <p:cNvPr id="10" name="Picture 9" descr="GroupM Logo Full Colour Blue Negative CMYK.em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461" y="4659982"/>
            <a:ext cx="1108019" cy="3174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/>
              <a:t>09/06/2016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7650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ne column - Blue - NO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"/>
            <a:ext cx="9144000" cy="5143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/>
              <a:t>09/06/2016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0959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BA16-B0A2-49A7-BB77-3085FB802D20}" type="datetime1">
              <a:rPr lang="en-GB" smtClean="0"/>
              <a:t>09/06/2016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8" descr="GroupM Logo Full Colour Blue Positive CMYK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29" y="4659982"/>
            <a:ext cx="1099751" cy="315089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5273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slideLayout" Target="../slideLayouts/slideLayout46.xml"/><Relationship Id="rId26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49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5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slideLayout" Target="../slideLayouts/slideLayout48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2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23" Type="http://schemas.openxmlformats.org/officeDocument/2006/relationships/slideLayout" Target="../slideLayouts/slideLayout51.xml"/><Relationship Id="rId28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47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50.xml"/><Relationship Id="rId27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00" y="287736"/>
            <a:ext cx="8207688" cy="80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132427"/>
            <a:ext cx="8207688" cy="3308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24128" y="4767267"/>
            <a:ext cx="1080120" cy="27384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922FC3-9F4B-4697-9584-30DF2E817C79}" type="datetime1">
              <a:rPr lang="en-GB" smtClean="0"/>
              <a:t>09/06/2016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3608" y="4767267"/>
            <a:ext cx="4608512" cy="27384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8" name="Rectangle 29"/>
          <p:cNvSpPr/>
          <p:nvPr userDrawn="1"/>
        </p:nvSpPr>
        <p:spPr>
          <a:xfrm>
            <a:off x="370822" y="4910510"/>
            <a:ext cx="58650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>
                <a:solidFill>
                  <a:schemeClr val="bg2">
                    <a:lumMod val="75000"/>
                  </a:scheme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4706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82" r:id="rId6"/>
    <p:sldLayoutId id="2147483663" r:id="rId7"/>
    <p:sldLayoutId id="2147483681" r:id="rId8"/>
    <p:sldLayoutId id="2147483683" r:id="rId9"/>
    <p:sldLayoutId id="2147483680" r:id="rId10"/>
    <p:sldLayoutId id="2147483664" r:id="rId11"/>
    <p:sldLayoutId id="2147483665" r:id="rId12"/>
    <p:sldLayoutId id="2147483678" r:id="rId13"/>
    <p:sldLayoutId id="2147483679" r:id="rId14"/>
    <p:sldLayoutId id="2147483673" r:id="rId15"/>
    <p:sldLayoutId id="2147483674" r:id="rId16"/>
    <p:sldLayoutId id="2147483666" r:id="rId17"/>
    <p:sldLayoutId id="2147483667" r:id="rId18"/>
    <p:sldLayoutId id="2147483675" r:id="rId19"/>
    <p:sldLayoutId id="2147483676" r:id="rId20"/>
    <p:sldLayoutId id="2147483677" r:id="rId21"/>
    <p:sldLayoutId id="2147483651" r:id="rId22"/>
    <p:sldLayoutId id="2147483670" r:id="rId23"/>
    <p:sldLayoutId id="2147483671" r:id="rId24"/>
    <p:sldLayoutId id="2147483672" r:id="rId25"/>
    <p:sldLayoutId id="2147483668" r:id="rId26"/>
    <p:sldLayoutId id="2147483684" r:id="rId27"/>
    <p:sldLayoutId id="2147483669" r:id="rId2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176213" indent="-176213" algn="l" defTabSz="914400" rtl="0" eaLnBrk="1" latinLnBrk="0" hangingPunct="1">
        <a:spcBef>
          <a:spcPct val="20000"/>
        </a:spcBef>
        <a:buFont typeface="Arial" panose="020B0604020202020204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360363" indent="-184150" algn="l" defTabSz="914400" rtl="0" eaLnBrk="1" latinLnBrk="0" hangingPunct="1">
        <a:spcBef>
          <a:spcPct val="20000"/>
        </a:spcBef>
        <a:buFont typeface="Arial" panose="020B0604020202020204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6213" indent="-176213" algn="l" defTabSz="914400" rtl="0" eaLnBrk="1" latinLnBrk="0" hangingPunct="1">
        <a:spcBef>
          <a:spcPts val="1200"/>
        </a:spcBef>
        <a:buFont typeface="+mj-lt"/>
        <a:buAutoNum type="arabicParenR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6213" indent="-176213" algn="l" defTabSz="914400" rtl="0" eaLnBrk="1" latinLnBrk="0" hangingPunct="1">
        <a:spcBef>
          <a:spcPts val="1200"/>
        </a:spcBef>
        <a:buFont typeface="+mj-lt"/>
        <a:buAutoNum type="alphaLcParenR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00" y="287736"/>
            <a:ext cx="8207688" cy="809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132427"/>
            <a:ext cx="8207688" cy="33084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24128" y="4767267"/>
            <a:ext cx="1080120" cy="27384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200">
                <a:solidFill>
                  <a:schemeClr val="accent2"/>
                </a:solidFill>
              </a:defRPr>
            </a:lvl1pPr>
          </a:lstStyle>
          <a:p>
            <a:fld id="{DB922FC3-9F4B-4697-9584-30DF2E817C79}" type="datetime1">
              <a:rPr lang="en-GB" smtClean="0">
                <a:solidFill>
                  <a:srgbClr val="0080FF"/>
                </a:solidFill>
              </a:rPr>
              <a:pPr/>
              <a:t>09/06/2016</a:t>
            </a:fld>
            <a:endParaRPr lang="en-GB" dirty="0">
              <a:solidFill>
                <a:srgbClr val="008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43608" y="4767267"/>
            <a:ext cx="4608512" cy="27384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accent2"/>
                </a:solidFill>
              </a:defRPr>
            </a:lvl1pPr>
          </a:lstStyle>
          <a:p>
            <a:endParaRPr lang="en-GB" dirty="0">
              <a:solidFill>
                <a:srgbClr val="0080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36512" y="4847612"/>
            <a:ext cx="504056" cy="129827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rgbClr val="B9B9B9"/>
                </a:solidFill>
              </a:defRPr>
            </a:lvl1pPr>
          </a:lstStyle>
          <a:p>
            <a:fld id="{DAFB888B-BD74-4ACA-ADB1-AA39F6ABFC05}" type="slidenum">
              <a:rPr lang="en-GB" smtClean="0"/>
              <a:pPr/>
              <a:t>‹N›</a:t>
            </a:fld>
            <a:endParaRPr lang="en-GB" dirty="0"/>
          </a:p>
        </p:txBody>
      </p:sp>
      <p:sp>
        <p:nvSpPr>
          <p:cNvPr id="8" name="Rectangle 29"/>
          <p:cNvSpPr/>
          <p:nvPr userDrawn="1"/>
        </p:nvSpPr>
        <p:spPr>
          <a:xfrm>
            <a:off x="370822" y="4910510"/>
            <a:ext cx="586501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i="1" dirty="0">
                <a:solidFill>
                  <a:srgbClr val="B9B9B9">
                    <a:lumMod val="75000"/>
                  </a:srgbClr>
                </a:solidFill>
              </a:rPr>
              <a:t>Confidential and proprietary information of GroupM. Any unauthorized reproduction prohibited.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3944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  <p:sldLayoutId id="2147483710" r:id="rId25"/>
    <p:sldLayoutId id="2147483711" r:id="rId26"/>
    <p:sldLayoutId id="2147483712" r:id="rId27"/>
    <p:sldLayoutId id="2147483713" r:id="rId2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176213" indent="-176213" algn="l" defTabSz="914400" rtl="0" eaLnBrk="1" latinLnBrk="0" hangingPunct="1">
        <a:spcBef>
          <a:spcPct val="20000"/>
        </a:spcBef>
        <a:buFont typeface="Arial" panose="020B0604020202020204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360363" indent="-184150" algn="l" defTabSz="914400" rtl="0" eaLnBrk="1" latinLnBrk="0" hangingPunct="1">
        <a:spcBef>
          <a:spcPct val="20000"/>
        </a:spcBef>
        <a:buFont typeface="Arial" panose="020B0604020202020204" pitchFamily="34" charset="0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6213" indent="-176213" algn="l" defTabSz="914400" rtl="0" eaLnBrk="1" latinLnBrk="0" hangingPunct="1">
        <a:spcBef>
          <a:spcPts val="1200"/>
        </a:spcBef>
        <a:buFont typeface="+mj-lt"/>
        <a:buAutoNum type="arabicParenR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76213" indent="-176213" algn="l" defTabSz="914400" rtl="0" eaLnBrk="1" latinLnBrk="0" hangingPunct="1">
        <a:spcBef>
          <a:spcPts val="1200"/>
        </a:spcBef>
        <a:buFont typeface="+mj-lt"/>
        <a:buAutoNum type="alphaLcParenR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7" b="11509"/>
          <a:stretch/>
        </p:blipFill>
        <p:spPr>
          <a:xfrm>
            <a:off x="0" y="-6323"/>
            <a:ext cx="9144000" cy="51498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686573"/>
            <a:ext cx="9144000" cy="1435894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it-IT" sz="120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2015" y="2025663"/>
            <a:ext cx="7220425" cy="10858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4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W1G 65 Md" panose="020B0604020202020204" pitchFamily="34" charset="0"/>
              </a:rPr>
              <a:t>GLI EUROPEI CON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859" y="1922992"/>
            <a:ext cx="2950181" cy="843408"/>
          </a:xfrm>
          <a:prstGeom prst="rect">
            <a:avLst/>
          </a:prstGeom>
        </p:spPr>
      </p:pic>
      <p:sp>
        <p:nvSpPr>
          <p:cNvPr id="9" name="TextBox 3"/>
          <p:cNvSpPr txBox="1"/>
          <p:nvPr/>
        </p:nvSpPr>
        <p:spPr>
          <a:xfrm>
            <a:off x="1169815" y="2869071"/>
            <a:ext cx="7220425" cy="10858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it-IT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W1G 65 Md" panose="020B0604020202020204" pitchFamily="34" charset="0"/>
              </a:rPr>
              <a:t>Francia, </a:t>
            </a:r>
            <a:r>
              <a:rPr lang="it-IT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W1G 65 Md" panose="020B0604020202020204" pitchFamily="34" charset="0"/>
              </a:rPr>
              <a:t>10 </a:t>
            </a:r>
            <a:r>
              <a:rPr lang="it-IT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W1G 65 Md" panose="020B0604020202020204" pitchFamily="34" charset="0"/>
              </a:rPr>
              <a:t>giugno - 10 </a:t>
            </a:r>
            <a:r>
              <a:rPr lang="it-IT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W1G 65 Md" panose="020B0604020202020204" pitchFamily="34" charset="0"/>
              </a:rPr>
              <a:t>luglio</a:t>
            </a:r>
          </a:p>
        </p:txBody>
      </p:sp>
    </p:spTree>
    <p:extLst>
      <p:ext uri="{BB962C8B-B14F-4D97-AF65-F5344CB8AC3E}">
        <p14:creationId xmlns:p14="http://schemas.microsoft.com/office/powerpoint/2010/main" val="335506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219497"/>
            <a:ext cx="8207688" cy="412352"/>
          </a:xfrm>
        </p:spPr>
        <p:txBody>
          <a:bodyPr/>
          <a:lstStyle/>
          <a:p>
            <a:r>
              <a:rPr lang="it-IT" sz="2600" cap="none" dirty="0">
                <a:latin typeface="HelveticaNeueLT W1G 55 Roman" panose="020B0604020202020204" pitchFamily="34" charset="0"/>
              </a:rPr>
              <a:t>Rubrica: Gli Europei con GroupM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B888B-BD74-4ACA-ADB1-AA39F6ABFC0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127000" y="784249"/>
            <a:ext cx="8940800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100" dirty="0" smtClean="0">
                <a:latin typeface="HelveticaNeueLT W1G 45 Lt" panose="020B0403020202020204" pitchFamily="34" charset="0"/>
                <a:ea typeface="+mj-ea"/>
                <a:cs typeface="+mj-cs"/>
              </a:rPr>
              <a:t>Mancano poche ore al calcio d’inizio degli </a:t>
            </a:r>
            <a:r>
              <a:rPr lang="it-IT" sz="1100" b="1" dirty="0" smtClean="0">
                <a:latin typeface="HelveticaNeueLT W1G 65 Md" panose="020B0604020202020204" pitchFamily="34" charset="0"/>
                <a:ea typeface="+mj-ea"/>
                <a:cs typeface="+mj-cs"/>
              </a:rPr>
              <a:t>Europei 2016 </a:t>
            </a:r>
            <a:r>
              <a:rPr lang="it-IT" sz="1100" dirty="0" smtClean="0">
                <a:latin typeface="HelveticaNeueLT W1G 45 Lt" panose="020B0403020202020204" pitchFamily="34" charset="0"/>
                <a:ea typeface="+mj-ea"/>
                <a:cs typeface="+mj-cs"/>
              </a:rPr>
              <a:t>che si giocheranno in territorio francese fino al prossimo 10 luglio. </a:t>
            </a:r>
          </a:p>
          <a:p>
            <a:pPr algn="just">
              <a:lnSpc>
                <a:spcPct val="150000"/>
              </a:lnSpc>
            </a:pPr>
            <a:r>
              <a:rPr lang="it-IT" sz="1100" dirty="0">
                <a:latin typeface="HelveticaNeueLT W1G 45 Lt" panose="020B0403020202020204" pitchFamily="34" charset="0"/>
                <a:ea typeface="+mj-ea"/>
                <a:cs typeface="+mj-cs"/>
              </a:rPr>
              <a:t>Nasce quindi la Rubrica «</a:t>
            </a:r>
            <a:r>
              <a:rPr lang="it-IT" sz="1100" b="1" dirty="0">
                <a:latin typeface="HelveticaNeueLT W1G 65 Md" panose="020B0604020202020204" pitchFamily="34" charset="0"/>
                <a:ea typeface="+mj-ea"/>
                <a:cs typeface="+mj-cs"/>
              </a:rPr>
              <a:t>Gli Europei con GroupM</a:t>
            </a:r>
            <a:r>
              <a:rPr lang="it-IT" sz="1100" dirty="0">
                <a:latin typeface="HelveticaNeueLT W1G 45 Lt" panose="020B0403020202020204" pitchFamily="34" charset="0"/>
                <a:ea typeface="+mj-ea"/>
                <a:cs typeface="+mj-cs"/>
              </a:rPr>
              <a:t>», esclusiva </a:t>
            </a:r>
            <a:r>
              <a:rPr lang="it-IT" sz="1100" dirty="0" err="1" smtClean="0">
                <a:latin typeface="HelveticaNeueLT W1G 45 Lt" panose="020B0403020202020204" pitchFamily="34" charset="0"/>
                <a:ea typeface="+mj-ea"/>
                <a:cs typeface="+mj-cs"/>
              </a:rPr>
              <a:t>ADVexpress</a:t>
            </a:r>
            <a:r>
              <a:rPr lang="it-IT" sz="1100" dirty="0">
                <a:latin typeface="HelveticaNeueLT W1G 45 Lt" panose="020B0403020202020204" pitchFamily="34" charset="0"/>
                <a:ea typeface="+mj-ea"/>
                <a:cs typeface="+mj-cs"/>
              </a:rPr>
              <a:t>, che </a:t>
            </a:r>
            <a:r>
              <a:rPr lang="it-IT" sz="1100" dirty="0" smtClean="0">
                <a:latin typeface="HelveticaNeueLT W1G 45 Lt" panose="020B0403020202020204" pitchFamily="34" charset="0"/>
                <a:ea typeface="+mj-ea"/>
                <a:cs typeface="+mj-cs"/>
              </a:rPr>
              <a:t>punterà </a:t>
            </a:r>
            <a:r>
              <a:rPr lang="it-IT" sz="1100" dirty="0">
                <a:latin typeface="HelveticaNeueLT W1G 45 Lt" panose="020B0403020202020204" pitchFamily="34" charset="0"/>
                <a:ea typeface="+mj-ea"/>
                <a:cs typeface="+mj-cs"/>
              </a:rPr>
              <a:t>a fornire rilevazioni e analisi dei dati </a:t>
            </a:r>
            <a:r>
              <a:rPr lang="it-IT" sz="1100" dirty="0" smtClean="0">
                <a:latin typeface="HelveticaNeueLT W1G 45 Lt" panose="020B0403020202020204" pitchFamily="34" charset="0"/>
                <a:ea typeface="+mj-ea"/>
                <a:cs typeface="+mj-cs"/>
              </a:rPr>
              <a:t>di </a:t>
            </a:r>
            <a:r>
              <a:rPr lang="it-IT" sz="1100" dirty="0">
                <a:latin typeface="HelveticaNeueLT W1G 45 Lt" panose="020B0403020202020204" pitchFamily="34" charset="0"/>
                <a:ea typeface="+mj-ea"/>
                <a:cs typeface="+mj-cs"/>
              </a:rPr>
              <a:t>audience, share e n° di </a:t>
            </a:r>
            <a:r>
              <a:rPr lang="it-IT" sz="1100" dirty="0" err="1" smtClean="0">
                <a:latin typeface="HelveticaNeueLT W1G 45 Lt" panose="020B0403020202020204" pitchFamily="34" charset="0"/>
                <a:ea typeface="+mj-ea"/>
                <a:cs typeface="+mj-cs"/>
              </a:rPr>
              <a:t>tweet</a:t>
            </a:r>
            <a:r>
              <a:rPr lang="it-IT" sz="1100" dirty="0" smtClean="0">
                <a:latin typeface="HelveticaNeueLT W1G 45 Lt" panose="020B0403020202020204" pitchFamily="34" charset="0"/>
                <a:ea typeface="+mj-ea"/>
                <a:cs typeface="+mj-cs"/>
              </a:rPr>
              <a:t>, valutando</a:t>
            </a:r>
            <a:r>
              <a:rPr lang="it-IT" sz="1100" dirty="0">
                <a:latin typeface="HelveticaNeueLT W1G 45 Lt" panose="020B0403020202020204" pitchFamily="34" charset="0"/>
                <a:ea typeface="+mj-ea"/>
                <a:cs typeface="+mj-cs"/>
              </a:rPr>
              <a:t>  l’impatto dell’evento che coinvolge in primis il mezzo televisivo, </a:t>
            </a:r>
            <a:r>
              <a:rPr lang="it-IT" sz="1100" dirty="0" smtClean="0">
                <a:latin typeface="HelveticaNeueLT W1G 45 Lt" panose="020B0403020202020204" pitchFamily="34" charset="0"/>
                <a:ea typeface="+mj-ea"/>
                <a:cs typeface="+mj-cs"/>
              </a:rPr>
              <a:t>ma fornendo </a:t>
            </a:r>
            <a:r>
              <a:rPr lang="it-IT" sz="1100" dirty="0">
                <a:latin typeface="HelveticaNeueLT W1G 45 Lt" panose="020B0403020202020204" pitchFamily="34" charset="0"/>
                <a:ea typeface="+mj-ea"/>
                <a:cs typeface="+mj-cs"/>
              </a:rPr>
              <a:t>sia un dettaglio degli ascolti per canale che </a:t>
            </a:r>
            <a:r>
              <a:rPr lang="it-IT" sz="1100" dirty="0" err="1">
                <a:latin typeface="HelveticaNeueLT W1G 45 Lt" panose="020B0403020202020204" pitchFamily="34" charset="0"/>
                <a:ea typeface="+mj-ea"/>
                <a:cs typeface="+mj-cs"/>
              </a:rPr>
              <a:t>insight</a:t>
            </a:r>
            <a:r>
              <a:rPr lang="it-IT" sz="1100" dirty="0">
                <a:latin typeface="HelveticaNeueLT W1G 45 Lt" panose="020B0403020202020204" pitchFamily="34" charset="0"/>
                <a:ea typeface="+mj-ea"/>
                <a:cs typeface="+mj-cs"/>
              </a:rPr>
              <a:t> sull’andamento della </a:t>
            </a:r>
            <a:r>
              <a:rPr lang="it-IT" sz="1100" dirty="0" smtClean="0">
                <a:latin typeface="HelveticaNeueLT W1G 45 Lt" panose="020B0403020202020204" pitchFamily="34" charset="0"/>
                <a:ea typeface="+mj-ea"/>
                <a:cs typeface="+mj-cs"/>
              </a:rPr>
              <a:t>rete, quando </a:t>
            </a:r>
            <a:r>
              <a:rPr lang="it-IT" sz="1100" dirty="0">
                <a:latin typeface="HelveticaNeueLT W1G 45 Lt" panose="020B0403020202020204" pitchFamily="34" charset="0"/>
                <a:ea typeface="+mj-ea"/>
                <a:cs typeface="+mj-cs"/>
              </a:rPr>
              <a:t>rilevanti</a:t>
            </a:r>
            <a:r>
              <a:rPr lang="it-IT" sz="1100" dirty="0" smtClean="0">
                <a:latin typeface="HelveticaNeueLT W1G 45 Lt" panose="020B0403020202020204" pitchFamily="34" charset="0"/>
                <a:ea typeface="+mj-ea"/>
                <a:cs typeface="+mj-cs"/>
              </a:rPr>
              <a:t>. Nel corso del mese, saranno inoltre creati Focus ad hoc che includeranno analisi dettagliate  dei top brand per break pubblicitario, cadenzati a fine delle fasi dei Gironi, dei Quarti e a conclusione della manifestazione.</a:t>
            </a:r>
            <a:endParaRPr lang="it-IT" sz="1100" dirty="0">
              <a:latin typeface="HelveticaNeueLT W1G 45 Lt" panose="020B0403020202020204" pitchFamily="34" charset="0"/>
              <a:ea typeface="+mj-ea"/>
              <a:cs typeface="+mj-cs"/>
            </a:endParaRPr>
          </a:p>
          <a:p>
            <a:pPr algn="just">
              <a:lnSpc>
                <a:spcPct val="150000"/>
              </a:lnSpc>
            </a:pPr>
            <a:r>
              <a:rPr lang="it-IT" sz="1100" dirty="0" smtClean="0">
                <a:latin typeface="HelveticaNeueLT W1G 45 Lt" panose="020B0403020202020204" pitchFamily="34" charset="0"/>
                <a:ea typeface="+mj-ea"/>
                <a:cs typeface="+mj-cs"/>
              </a:rPr>
              <a:t>L’offerta dell’evento in </a:t>
            </a:r>
            <a:r>
              <a:rPr lang="it-IT" sz="1100" dirty="0">
                <a:latin typeface="HelveticaNeueLT W1G 45 Lt" panose="020B0403020202020204" pitchFamily="34" charset="0"/>
                <a:ea typeface="+mj-ea"/>
                <a:cs typeface="+mj-cs"/>
              </a:rPr>
              <a:t>TV  </a:t>
            </a:r>
            <a:r>
              <a:rPr lang="it-IT" sz="1100" dirty="0" smtClean="0">
                <a:latin typeface="HelveticaNeueLT W1G 45 Lt" panose="020B0403020202020204" pitchFamily="34" charset="0"/>
                <a:ea typeface="+mj-ea"/>
                <a:cs typeface="+mj-cs"/>
              </a:rPr>
              <a:t>si divide tra l’esclusiva di </a:t>
            </a:r>
            <a:r>
              <a:rPr lang="it-IT" sz="1100" b="1" dirty="0" smtClean="0">
                <a:latin typeface="HelveticaNeueLT W1G 45 Lt" panose="020B0403020202020204" pitchFamily="34" charset="0"/>
                <a:ea typeface="+mj-ea"/>
                <a:cs typeface="+mj-cs"/>
              </a:rPr>
              <a:t>SKY</a:t>
            </a:r>
            <a:r>
              <a:rPr lang="it-IT" sz="1100" dirty="0" smtClean="0">
                <a:latin typeface="HelveticaNeueLT W1G 45 Lt" panose="020B0403020202020204" pitchFamily="34" charset="0"/>
                <a:ea typeface="+mj-ea"/>
                <a:cs typeface="+mj-cs"/>
              </a:rPr>
              <a:t> con la copertura totale di tutti i match e </a:t>
            </a:r>
            <a:r>
              <a:rPr lang="it-IT" sz="1100" b="1" dirty="0" smtClean="0">
                <a:latin typeface="HelveticaNeueLT W1G 45 Lt" panose="020B0403020202020204" pitchFamily="34" charset="0"/>
                <a:ea typeface="+mj-ea"/>
                <a:cs typeface="+mj-cs"/>
              </a:rPr>
              <a:t>Rai</a:t>
            </a:r>
            <a:r>
              <a:rPr lang="it-IT" sz="1100" dirty="0" smtClean="0">
                <a:latin typeface="HelveticaNeueLT W1G 45 Lt" panose="020B0403020202020204" pitchFamily="34" charset="0"/>
                <a:ea typeface="+mj-ea"/>
                <a:cs typeface="+mj-cs"/>
              </a:rPr>
              <a:t> che si è aggiudicata 27 incontri che trasmetterà su Rai 1, Rai Sport 1 e Rai 4.</a:t>
            </a:r>
          </a:p>
          <a:p>
            <a:pPr algn="just">
              <a:lnSpc>
                <a:spcPct val="150000"/>
              </a:lnSpc>
            </a:pPr>
            <a:r>
              <a:rPr lang="it-IT" sz="1100" dirty="0" smtClean="0">
                <a:latin typeface="HelveticaNeueLT W1G 45 Lt" panose="020B0403020202020204" pitchFamily="34" charset="0"/>
                <a:ea typeface="+mj-ea"/>
                <a:cs typeface="+mj-cs"/>
              </a:rPr>
              <a:t>Per gli appassionati scatenati, ma anche per i telespettatori più tiepidi, un mese di abbuffata calcistica all’insegna dei grandi numeri come insegna l’edizione 2012 tenutasi in Polonia/Ucraina. La febbre già alta nella fase dei gironi, cresceva via via fino alla finale. </a:t>
            </a:r>
          </a:p>
          <a:p>
            <a:pPr algn="just">
              <a:lnSpc>
                <a:spcPct val="150000"/>
              </a:lnSpc>
            </a:pPr>
            <a:r>
              <a:rPr lang="it-IT" sz="1100" dirty="0" smtClean="0">
                <a:latin typeface="HelveticaNeueLT W1G 45 Lt" panose="020B0403020202020204" pitchFamily="34" charset="0"/>
                <a:ea typeface="+mj-ea"/>
                <a:cs typeface="+mj-cs"/>
              </a:rPr>
              <a:t>Le due squadre ad ambire al titolo, Spagna-Italia, il 1° luglio del 2012 superavano l’80% di share con più di 22 milioni di tifosi, vista la presenza della nostra Nazionale. La media televisiva dell’intera competizione registrava un ottimo 42% di share. </a:t>
            </a:r>
          </a:p>
          <a:p>
            <a:pPr algn="just">
              <a:lnSpc>
                <a:spcPct val="150000"/>
              </a:lnSpc>
            </a:pPr>
            <a:r>
              <a:rPr lang="it-IT" sz="1100" dirty="0" smtClean="0">
                <a:latin typeface="HelveticaNeueLT W1G 45 Lt" panose="020B0403020202020204" pitchFamily="34" charset="0"/>
                <a:ea typeface="+mj-ea"/>
                <a:cs typeface="+mj-cs"/>
              </a:rPr>
              <a:t>Da stasera si accendono gli schermi sulla cerimonia di apertura e sulla prima partita, Francia-Romania, in attesa di sostenere lunedì 13 giugno la Nazionale Italiana. .. </a:t>
            </a:r>
            <a:r>
              <a:rPr lang="it-IT" sz="1400" b="1" dirty="0" smtClean="0">
                <a:latin typeface="HelveticaNeueLT W1G 45 Lt" panose="020B0403020202020204" pitchFamily="34" charset="0"/>
                <a:ea typeface="+mj-ea"/>
                <a:cs typeface="+mj-cs"/>
              </a:rPr>
              <a:t>Buon calcio a tutti</a:t>
            </a:r>
            <a:r>
              <a:rPr lang="it-IT" sz="1400" b="1" dirty="0">
                <a:latin typeface="HelveticaNeueLT W1G 45 Lt" panose="020B0403020202020204" pitchFamily="34" charset="0"/>
                <a:ea typeface="+mj-ea"/>
                <a:cs typeface="+mj-cs"/>
              </a:rPr>
              <a:t>!</a:t>
            </a:r>
            <a:endParaRPr lang="it-IT" sz="1400" b="1" dirty="0" smtClean="0">
              <a:latin typeface="HelveticaNeueLT W1G 45 Lt" panose="020B0403020202020204" pitchFamily="34" charset="0"/>
              <a:ea typeface="+mj-ea"/>
              <a:cs typeface="+mj-cs"/>
            </a:endParaRPr>
          </a:p>
        </p:txBody>
      </p:sp>
      <p:pic>
        <p:nvPicPr>
          <p:cNvPr id="60" name="Immagine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791" y="3807571"/>
            <a:ext cx="2080080" cy="104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4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://www.koreatimesus.com/wp-content/uploads/2015/01/Kia-Moto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666" y="2517899"/>
            <a:ext cx="1217291" cy="121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B888B-BD74-4ACA-ADB1-AA39F6ABFC05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1026" name="Picture 2" descr="http://2c2f06a14a9ade4267e6-fb8aac3b3bf42afe824f73b606f0aa4c.r92.cf1.rackcdn.com/tenantlogos/1284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52" y="898044"/>
            <a:ext cx="1426270" cy="142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-media-cache-ak0.pinimg.com/originals/a7/98/0f/a7980fbc352be4df908fc6417a006e0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417" y="1237011"/>
            <a:ext cx="1749563" cy="7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.forbesimg.com/media/lists/companies/coca-cola_416x4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078" y="731843"/>
            <a:ext cx="1584658" cy="158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dn.trend.az/media/pictures/2014/09/20/socar_logo_new_2009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88" y="962992"/>
            <a:ext cx="1498966" cy="11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mediatheque.orange.com/var/orange_site/storage/images/orange.com/mediatheque/changement-de-nom/logo-orange_1234/395019-1-fre-FR/Logo-Orange_1234_mediatheque-lightbox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908" y="994209"/>
            <a:ext cx="1089555" cy="108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upload.wikimedia.org/wikipedia/commons/thumb/3/36/McDonald%27s_Golden_Arches.svg/2000px-McDonald%27s_Golden_Arches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76" y="2415863"/>
            <a:ext cx="1026404" cy="8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car-brand-names.com/wp-content/uploads/2016/01/Hyundai-logo-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753" y="2362256"/>
            <a:ext cx="883412" cy="53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americanbankingnews.com/logos/continental-ag-log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274" y="2344690"/>
            <a:ext cx="2570724" cy="79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turkishairlines.com/download/kurumsal/newlogo_2011/jpg/0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97" y="2313442"/>
            <a:ext cx="1989482" cy="85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logok.org/wp-content/uploads/2014/10/Hisense-logo-old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764" y="2215753"/>
            <a:ext cx="1397717" cy="104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81896" y="186668"/>
            <a:ext cx="8305567" cy="776295"/>
          </a:xfrm>
        </p:spPr>
        <p:txBody>
          <a:bodyPr/>
          <a:lstStyle/>
          <a:p>
            <a:r>
              <a:rPr lang="it-IT" sz="2600" cap="none" dirty="0" smtClean="0">
                <a:latin typeface="HelveticaNeueLT W1G 45 Lt" panose="020B0403020202020204" pitchFamily="34" charset="0"/>
              </a:rPr>
              <a:t>I MAIN SPONSOR 2016</a:t>
            </a:r>
            <a:endParaRPr lang="it-IT" cap="none" dirty="0">
              <a:latin typeface="HelveticaNeueLT W1G 45 Lt" panose="020B0403020202020204" pitchFamily="34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77791" y="3720483"/>
            <a:ext cx="2080080" cy="104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4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Segnaposto tabella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455403"/>
              </p:ext>
            </p:extLst>
          </p:nvPr>
        </p:nvGraphicFramePr>
        <p:xfrm>
          <a:off x="3202757" y="1525345"/>
          <a:ext cx="5832483" cy="330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AFB888B-BD74-4ACA-ADB1-AA39F6ABFC0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9" name="CasellaDiTesto 105"/>
          <p:cNvSpPr txBox="1"/>
          <p:nvPr/>
        </p:nvSpPr>
        <p:spPr>
          <a:xfrm>
            <a:off x="11006" y="1399698"/>
            <a:ext cx="3393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2"/>
                </a:solidFill>
                <a:latin typeface="HelveticaNeueLT W1G 45 Lt" panose="020B0403020202020204" pitchFamily="34" charset="0"/>
                <a:cs typeface="Calibri" pitchFamily="34" charset="0"/>
              </a:rPr>
              <a:t>EUROPEI 2012</a:t>
            </a:r>
          </a:p>
        </p:txBody>
      </p:sp>
      <p:sp>
        <p:nvSpPr>
          <p:cNvPr id="10" name="CasellaDiTesto 105"/>
          <p:cNvSpPr txBox="1"/>
          <p:nvPr/>
        </p:nvSpPr>
        <p:spPr>
          <a:xfrm>
            <a:off x="1555115" y="3042929"/>
            <a:ext cx="18133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4"/>
                </a:solidFill>
                <a:latin typeface="HelveticaNeueLT W1G 45 Lt" panose="020B0403020202020204" pitchFamily="34" charset="0"/>
                <a:cs typeface="Calibri" pitchFamily="34" charset="0"/>
              </a:rPr>
              <a:t> 42,1 </a:t>
            </a:r>
          </a:p>
          <a:p>
            <a:pPr algn="ctr"/>
            <a:r>
              <a:rPr lang="it-IT" sz="2000" b="1" dirty="0" smtClean="0">
                <a:solidFill>
                  <a:schemeClr val="accent4"/>
                </a:solidFill>
                <a:latin typeface="HelveticaNeueLT W1G 45 Lt" panose="020B0403020202020204" pitchFamily="34" charset="0"/>
                <a:cs typeface="Calibri" pitchFamily="34" charset="0"/>
              </a:rPr>
              <a:t>% Share</a:t>
            </a:r>
            <a:endParaRPr lang="it-IT" sz="2000" b="1" dirty="0">
              <a:solidFill>
                <a:schemeClr val="accent4"/>
              </a:solidFill>
              <a:latin typeface="HelveticaNeueLT W1G 45 Lt" panose="020B0403020202020204" pitchFamily="34" charset="0"/>
              <a:cs typeface="Calibri" pitchFamily="34" charset="0"/>
            </a:endParaRPr>
          </a:p>
        </p:txBody>
      </p:sp>
      <p:sp>
        <p:nvSpPr>
          <p:cNvPr id="13" name="Rectangle 44"/>
          <p:cNvSpPr>
            <a:spLocks noChangeArrowheads="1"/>
          </p:cNvSpPr>
          <p:nvPr/>
        </p:nvSpPr>
        <p:spPr bwMode="auto">
          <a:xfrm>
            <a:off x="2567756" y="4784928"/>
            <a:ext cx="5400675" cy="20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700" dirty="0">
                <a:solidFill>
                  <a:schemeClr val="bg2">
                    <a:lumMod val="75000"/>
                  </a:schemeClr>
                </a:solidFill>
                <a:latin typeface="HelveticaNeueLT W1G 45 Lt" panose="020B0403020202020204" pitchFamily="34" charset="0"/>
                <a:cs typeface="Calibri" pitchFamily="34" charset="0"/>
              </a:rPr>
              <a:t>Fonte: Elaborazioni GroupM su dati Auditel/Nielsen TAM – Target Individui con ospiti</a:t>
            </a:r>
          </a:p>
        </p:txBody>
      </p:sp>
      <p:sp>
        <p:nvSpPr>
          <p:cNvPr id="14" name="Rectangle 44"/>
          <p:cNvSpPr>
            <a:spLocks noChangeArrowheads="1"/>
          </p:cNvSpPr>
          <p:nvPr/>
        </p:nvSpPr>
        <p:spPr bwMode="auto">
          <a:xfrm>
            <a:off x="1555115" y="4665600"/>
            <a:ext cx="5400675" cy="20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700" dirty="0">
                <a:solidFill>
                  <a:schemeClr val="bg2">
                    <a:lumMod val="75000"/>
                  </a:schemeClr>
                </a:solidFill>
                <a:latin typeface="HelveticaNeueLT W1G 45 Lt" panose="020B0403020202020204" pitchFamily="34" charset="0"/>
                <a:cs typeface="Calibri" pitchFamily="34" charset="0"/>
              </a:rPr>
              <a:t>*Il dato si riferisce alla somma degli ascolti di Rai1 e Rai Sport </a:t>
            </a:r>
            <a:r>
              <a:rPr lang="it-IT" sz="700" dirty="0" smtClean="0">
                <a:solidFill>
                  <a:schemeClr val="bg2">
                    <a:lumMod val="75000"/>
                  </a:schemeClr>
                </a:solidFill>
                <a:latin typeface="HelveticaNeueLT W1G 45 Lt" panose="020B0403020202020204" pitchFamily="34" charset="0"/>
                <a:cs typeface="Calibri" pitchFamily="34" charset="0"/>
              </a:rPr>
              <a:t>1 (</a:t>
            </a:r>
            <a:r>
              <a:rPr lang="it-IT" sz="700" dirty="0">
                <a:solidFill>
                  <a:schemeClr val="bg2">
                    <a:lumMod val="75000"/>
                  </a:schemeClr>
                </a:solidFill>
                <a:latin typeface="HelveticaNeueLT W1G 45 Lt" panose="020B0403020202020204" pitchFamily="34" charset="0"/>
                <a:cs typeface="Calibri" pitchFamily="34" charset="0"/>
              </a:rPr>
              <a:t>escluse differite)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81233" y="87503"/>
            <a:ext cx="8915168" cy="11903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cap="none" dirty="0" smtClean="0">
                <a:latin typeface="HelveticaNeueLT W1G 45 Lt" panose="020B0403020202020204" pitchFamily="34" charset="0"/>
              </a:rPr>
              <a:t>RIUSCIRA’ LA NAZIONALE ITALIANA A TRAINARE GLI ASCOLTI ANCHE QUEST’ANNO?</a:t>
            </a:r>
          </a:p>
          <a:p>
            <a:r>
              <a:rPr lang="it-IT" sz="1800" cap="none" dirty="0" smtClean="0">
                <a:latin typeface="HelveticaNeueLT W1G 45 Lt" panose="020B0403020202020204" pitchFamily="34" charset="0"/>
              </a:rPr>
              <a:t>LE PERFORMANCE DEGLI EUROPEI DI </a:t>
            </a:r>
            <a:r>
              <a:rPr lang="it-IT" sz="1800" cap="none" dirty="0">
                <a:latin typeface="HelveticaNeueLT W1G 45 Lt" panose="020B0403020202020204" pitchFamily="34" charset="0"/>
              </a:rPr>
              <a:t>CALCIO </a:t>
            </a:r>
            <a:r>
              <a:rPr lang="it-IT" sz="1800" cap="none" dirty="0" smtClean="0">
                <a:latin typeface="HelveticaNeueLT W1G 45 Lt" panose="020B0403020202020204" pitchFamily="34" charset="0"/>
              </a:rPr>
              <a:t>POLAND-UKRAINE</a:t>
            </a:r>
            <a:endParaRPr lang="it-IT" sz="1800" cap="none" dirty="0">
              <a:latin typeface="HelveticaNeueLT W1G 45 Lt" panose="020B0403020202020204" pitchFamily="34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3404294" y="1424707"/>
            <a:ext cx="1" cy="3053822"/>
          </a:xfrm>
          <a:prstGeom prst="line">
            <a:avLst/>
          </a:prstGeom>
          <a:ln w="28575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54" y="2547427"/>
            <a:ext cx="1588568" cy="1717414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232837" y="2188661"/>
            <a:ext cx="3047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>
                <a:latin typeface="HelveticaNeueLT W1G 45 Lt" panose="020B0403020202020204" pitchFamily="34" charset="0"/>
                <a:cs typeface="Calibri" pitchFamily="34" charset="0"/>
              </a:rPr>
              <a:t>Audience nel minuto medio</a:t>
            </a:r>
          </a:p>
        </p:txBody>
      </p:sp>
      <p:sp>
        <p:nvSpPr>
          <p:cNvPr id="17" name="CasellaDiTesto 105"/>
          <p:cNvSpPr txBox="1"/>
          <p:nvPr/>
        </p:nvSpPr>
        <p:spPr>
          <a:xfrm>
            <a:off x="642770" y="1809101"/>
            <a:ext cx="2074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latin typeface="HelveticaNeueLT W1G 45 Lt" panose="020B0403020202020204" pitchFamily="34" charset="0"/>
                <a:cs typeface="Calibri" pitchFamily="34" charset="0"/>
              </a:rPr>
              <a:t> 9,1 mio</a:t>
            </a:r>
            <a:endParaRPr lang="it-IT" sz="2000" b="1" dirty="0">
              <a:latin typeface="HelveticaNeueLT W1G 45 Lt" panose="020B0403020202020204" pitchFamily="34" charset="0"/>
              <a:cs typeface="Calibri" pitchFamily="34" charset="0"/>
            </a:endParaRPr>
          </a:p>
        </p:txBody>
      </p:sp>
      <p:sp>
        <p:nvSpPr>
          <p:cNvPr id="21" name="CasellaDiTesto 105"/>
          <p:cNvSpPr txBox="1"/>
          <p:nvPr/>
        </p:nvSpPr>
        <p:spPr>
          <a:xfrm>
            <a:off x="6837076" y="1525345"/>
            <a:ext cx="12295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accent4"/>
                </a:solidFill>
                <a:latin typeface="HelveticaNeueLT W1G 45 Lt" panose="020B0403020202020204" pitchFamily="34" charset="0"/>
                <a:cs typeface="Calibri" pitchFamily="34" charset="0"/>
              </a:rPr>
              <a:t>% Share</a:t>
            </a:r>
            <a:endParaRPr lang="it-IT" b="1" dirty="0">
              <a:solidFill>
                <a:schemeClr val="accent4"/>
              </a:solidFill>
              <a:latin typeface="HelveticaNeueLT W1G 45 Lt" panose="020B0403020202020204" pitchFamily="34" charset="0"/>
              <a:cs typeface="Calibri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079620" y="3163944"/>
            <a:ext cx="711384" cy="4343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600" b="1" dirty="0" smtClean="0">
                <a:solidFill>
                  <a:schemeClr val="accent4"/>
                </a:solidFill>
                <a:latin typeface="HelveticaNeueLT W1G 45 Lt" panose="020B0403020202020204" pitchFamily="34" charset="0"/>
              </a:rPr>
              <a:t>34,4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5420345" y="2884706"/>
            <a:ext cx="711384" cy="4343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600" b="1" dirty="0" smtClean="0">
                <a:solidFill>
                  <a:schemeClr val="accent4"/>
                </a:solidFill>
                <a:latin typeface="HelveticaNeueLT W1G 45 Lt" panose="020B0403020202020204" pitchFamily="34" charset="0"/>
              </a:rPr>
              <a:t>50,7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6673155" y="2618975"/>
            <a:ext cx="711384" cy="4343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600" b="1" dirty="0" smtClean="0">
                <a:solidFill>
                  <a:schemeClr val="accent4"/>
                </a:solidFill>
                <a:latin typeface="HelveticaNeueLT W1G 45 Lt" panose="020B0403020202020204" pitchFamily="34" charset="0"/>
              </a:rPr>
              <a:t>62,8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8018960" y="2184635"/>
            <a:ext cx="711384" cy="4343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00"/>
              </a:spcAft>
            </a:pPr>
            <a:r>
              <a:rPr lang="it-IT" sz="1600" b="1" dirty="0" smtClean="0">
                <a:solidFill>
                  <a:schemeClr val="accent4"/>
                </a:solidFill>
                <a:latin typeface="HelveticaNeueLT W1G 45 Lt" panose="020B0403020202020204" pitchFamily="34" charset="0"/>
              </a:rPr>
              <a:t>81,7</a:t>
            </a:r>
          </a:p>
        </p:txBody>
      </p:sp>
    </p:spTree>
    <p:extLst>
      <p:ext uri="{BB962C8B-B14F-4D97-AF65-F5344CB8AC3E}">
        <p14:creationId xmlns:p14="http://schemas.microsoft.com/office/powerpoint/2010/main" val="121399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oupM_PowerPoint template-EDIT">
  <a:themeElements>
    <a:clrScheme name="GroupM Colours">
      <a:dk1>
        <a:srgbClr val="0A2657"/>
      </a:dk1>
      <a:lt1>
        <a:sysClr val="window" lastClr="FFFFFF"/>
      </a:lt1>
      <a:dk2>
        <a:srgbClr val="000000"/>
      </a:dk2>
      <a:lt2>
        <a:srgbClr val="B9B9B9"/>
      </a:lt2>
      <a:accent1>
        <a:srgbClr val="0A2657"/>
      </a:accent1>
      <a:accent2>
        <a:srgbClr val="0080FF"/>
      </a:accent2>
      <a:accent3>
        <a:srgbClr val="FFB22B"/>
      </a:accent3>
      <a:accent4>
        <a:srgbClr val="FF4A31"/>
      </a:accent4>
      <a:accent5>
        <a:srgbClr val="0FB44B"/>
      </a:accent5>
      <a:accent6>
        <a:srgbClr val="B766C2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t" anchorCtr="0"/>
      <a:lstStyle>
        <a:defPPr algn="l">
          <a:defRPr sz="12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spcAft>
            <a:spcPts val="600"/>
          </a:spcAft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5FE9768-3F69-45DF-97F9-95FE859A095B}" vid="{8DAD7AAD-71B1-4948-B535-343EC3771128}"/>
    </a:ext>
  </a:extLst>
</a:theme>
</file>

<file path=ppt/theme/theme2.xml><?xml version="1.0" encoding="utf-8"?>
<a:theme xmlns:a="http://schemas.openxmlformats.org/drawingml/2006/main" name="1_GroupM_PowerPoint template-EDIT">
  <a:themeElements>
    <a:clrScheme name="GroupM Colours">
      <a:dk1>
        <a:srgbClr val="0A2657"/>
      </a:dk1>
      <a:lt1>
        <a:sysClr val="window" lastClr="FFFFFF"/>
      </a:lt1>
      <a:dk2>
        <a:srgbClr val="000000"/>
      </a:dk2>
      <a:lt2>
        <a:srgbClr val="B9B9B9"/>
      </a:lt2>
      <a:accent1>
        <a:srgbClr val="0A2657"/>
      </a:accent1>
      <a:accent2>
        <a:srgbClr val="0080FF"/>
      </a:accent2>
      <a:accent3>
        <a:srgbClr val="FFB22B"/>
      </a:accent3>
      <a:accent4>
        <a:srgbClr val="FF4A31"/>
      </a:accent4>
      <a:accent5>
        <a:srgbClr val="0FB44B"/>
      </a:accent5>
      <a:accent6>
        <a:srgbClr val="B766C2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t" anchorCtr="0"/>
      <a:lstStyle>
        <a:defPPr algn="l">
          <a:defRPr sz="12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>
          <a:spcAft>
            <a:spcPts val="600"/>
          </a:spcAft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75FE9768-3F69-45DF-97F9-95FE859A095B}" vid="{8DAD7AAD-71B1-4948-B535-343EC377112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GM InterimPPTNov06 1">
    <a:dk1>
      <a:srgbClr val="545658"/>
    </a:dk1>
    <a:lt1>
      <a:srgbClr val="FFFFFF"/>
    </a:lt1>
    <a:dk2>
      <a:srgbClr val="0089B2"/>
    </a:dk2>
    <a:lt2>
      <a:srgbClr val="545658"/>
    </a:lt2>
    <a:accent1>
      <a:srgbClr val="00256E"/>
    </a:accent1>
    <a:accent2>
      <a:srgbClr val="D78700"/>
    </a:accent2>
    <a:accent3>
      <a:srgbClr val="FFFFFF"/>
    </a:accent3>
    <a:accent4>
      <a:srgbClr val="46484A"/>
    </a:accent4>
    <a:accent5>
      <a:srgbClr val="AAACBA"/>
    </a:accent5>
    <a:accent6>
      <a:srgbClr val="C37A00"/>
    </a:accent6>
    <a:hlink>
      <a:srgbClr val="688D00"/>
    </a:hlink>
    <a:folHlink>
      <a:srgbClr val="B41E20"/>
    </a:folHlink>
  </a:clrScheme>
  <a:fontScheme name="GM InterimPPTNov06">
    <a:majorFont>
      <a:latin typeface="Arial Black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GroupM_PowerPoint template</Template>
  <TotalTime>5530</TotalTime>
  <Words>136</Words>
  <Application>Microsoft Office PowerPoint</Application>
  <PresentationFormat>Presentazione su schermo (16:9)</PresentationFormat>
  <Paragraphs>27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4</vt:i4>
      </vt:variant>
    </vt:vector>
  </HeadingPairs>
  <TitlesOfParts>
    <vt:vector size="11" baseType="lpstr">
      <vt:lpstr>Arial</vt:lpstr>
      <vt:lpstr>Calibri</vt:lpstr>
      <vt:lpstr>HelveticaNeueLT W1G 45 Lt</vt:lpstr>
      <vt:lpstr>HelveticaNeueLT W1G 55 Roman</vt:lpstr>
      <vt:lpstr>HelveticaNeueLT W1G 65 Md</vt:lpstr>
      <vt:lpstr>GroupM_PowerPoint template-EDIT</vt:lpstr>
      <vt:lpstr>1_GroupM_PowerPoint template-EDIT</vt:lpstr>
      <vt:lpstr>Presentazione standard di PowerPoint</vt:lpstr>
      <vt:lpstr>Rubrica: Gli Europei con GroupM</vt:lpstr>
      <vt:lpstr>I MAIN SPONSOR 2016</vt:lpstr>
      <vt:lpstr>Presentazione standard di PowerPoint</vt:lpstr>
    </vt:vector>
  </TitlesOfParts>
  <Manager/>
  <Company>Operandi Limited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</dc:title>
  <dc:subject/>
  <dc:creator>Paola Battaglia</dc:creator>
  <cp:keywords/>
  <dc:description/>
  <cp:lastModifiedBy>Paola Maffezzoni</cp:lastModifiedBy>
  <cp:revision>364</cp:revision>
  <cp:lastPrinted>2015-06-12T21:37:36Z</cp:lastPrinted>
  <dcterms:created xsi:type="dcterms:W3CDTF">2015-07-09T11:46:31Z</dcterms:created>
  <dcterms:modified xsi:type="dcterms:W3CDTF">2016-06-09T16:57:23Z</dcterms:modified>
  <cp:category/>
</cp:coreProperties>
</file>